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688" r:id="rId3"/>
    <p:sldMasterId id="2147483690" r:id="rId4"/>
    <p:sldMasterId id="2147483695" r:id="rId5"/>
    <p:sldMasterId id="2147483697" r:id="rId6"/>
  </p:sldMasterIdLst>
  <p:notesMasterIdLst>
    <p:notesMasterId r:id="rId44"/>
  </p:notesMasterIdLst>
  <p:sldIdLst>
    <p:sldId id="256" r:id="rId7"/>
    <p:sldId id="290" r:id="rId8"/>
    <p:sldId id="262" r:id="rId9"/>
    <p:sldId id="317" r:id="rId10"/>
    <p:sldId id="265" r:id="rId11"/>
    <p:sldId id="289" r:id="rId12"/>
    <p:sldId id="264" r:id="rId13"/>
    <p:sldId id="321" r:id="rId14"/>
    <p:sldId id="318" r:id="rId15"/>
    <p:sldId id="259" r:id="rId16"/>
    <p:sldId id="270" r:id="rId17"/>
    <p:sldId id="319" r:id="rId18"/>
    <p:sldId id="320" r:id="rId19"/>
    <p:sldId id="293" r:id="rId20"/>
    <p:sldId id="288" r:id="rId21"/>
    <p:sldId id="298" r:id="rId22"/>
    <p:sldId id="285" r:id="rId23"/>
    <p:sldId id="296" r:id="rId24"/>
    <p:sldId id="286" r:id="rId25"/>
    <p:sldId id="287" r:id="rId26"/>
    <p:sldId id="301" r:id="rId27"/>
    <p:sldId id="299" r:id="rId28"/>
    <p:sldId id="300" r:id="rId29"/>
    <p:sldId id="281" r:id="rId30"/>
    <p:sldId id="322" r:id="rId31"/>
    <p:sldId id="323" r:id="rId32"/>
    <p:sldId id="302" r:id="rId33"/>
    <p:sldId id="306" r:id="rId34"/>
    <p:sldId id="325" r:id="rId35"/>
    <p:sldId id="308" r:id="rId36"/>
    <p:sldId id="266" r:id="rId37"/>
    <p:sldId id="274" r:id="rId38"/>
    <p:sldId id="273" r:id="rId39"/>
    <p:sldId id="272" r:id="rId40"/>
    <p:sldId id="271" r:id="rId41"/>
    <p:sldId id="269" r:id="rId42"/>
    <p:sldId id="267" r:id="rId43"/>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F059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p:restoredTop sz="80752"/>
  </p:normalViewPr>
  <p:slideViewPr>
    <p:cSldViewPr snapToGrid="0" snapToObjects="1">
      <p:cViewPr varScale="1">
        <p:scale>
          <a:sx n="92" d="100"/>
          <a:sy n="92" d="100"/>
        </p:scale>
        <p:origin x="104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70205-27BE-3140-9E2A-5057336A9452}" type="datetimeFigureOut">
              <a:rPr lang="en-US" smtClean="0"/>
              <a:t>8/23/22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09ADA-A2A4-DC4E-AB00-93E309F0ADCC}" type="slidenum">
              <a:rPr lang="en-US" smtClean="0"/>
              <a:t>‹#›</a:t>
            </a:fld>
            <a:endParaRPr lang="en-US" dirty="0"/>
          </a:p>
        </p:txBody>
      </p:sp>
    </p:spTree>
    <p:extLst>
      <p:ext uri="{BB962C8B-B14F-4D97-AF65-F5344CB8AC3E}">
        <p14:creationId xmlns:p14="http://schemas.microsoft.com/office/powerpoint/2010/main" val="344595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a:t>
            </a:fld>
            <a:endParaRPr lang="en-US" dirty="0"/>
          </a:p>
        </p:txBody>
      </p:sp>
    </p:spTree>
    <p:extLst>
      <p:ext uri="{BB962C8B-B14F-4D97-AF65-F5344CB8AC3E}">
        <p14:creationId xmlns:p14="http://schemas.microsoft.com/office/powerpoint/2010/main" val="1846888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Roland Samuel on </a:t>
            </a:r>
            <a:r>
              <a:rPr lang="en-US" dirty="0" err="1"/>
              <a:t>unsplash</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12</a:t>
            </a:fld>
            <a:endParaRPr lang="en-US" dirty="0"/>
          </a:p>
        </p:txBody>
      </p:sp>
    </p:spTree>
    <p:extLst>
      <p:ext uri="{BB962C8B-B14F-4D97-AF65-F5344CB8AC3E}">
        <p14:creationId xmlns:p14="http://schemas.microsoft.com/office/powerpoint/2010/main" val="498413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Ryan Franco from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14</a:t>
            </a:fld>
            <a:endParaRPr lang="en-US" dirty="0"/>
          </a:p>
        </p:txBody>
      </p:sp>
    </p:spTree>
    <p:extLst>
      <p:ext uri="{BB962C8B-B14F-4D97-AF65-F5344CB8AC3E}">
        <p14:creationId xmlns:p14="http://schemas.microsoft.com/office/powerpoint/2010/main" val="856681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15</a:t>
            </a:fld>
            <a:endParaRPr lang="en-US" dirty="0"/>
          </a:p>
        </p:txBody>
      </p:sp>
    </p:spTree>
    <p:extLst>
      <p:ext uri="{BB962C8B-B14F-4D97-AF65-F5344CB8AC3E}">
        <p14:creationId xmlns:p14="http://schemas.microsoft.com/office/powerpoint/2010/main" val="3686939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17</a:t>
            </a:fld>
            <a:endParaRPr lang="en-US" dirty="0"/>
          </a:p>
        </p:txBody>
      </p:sp>
    </p:spTree>
    <p:extLst>
      <p:ext uri="{BB962C8B-B14F-4D97-AF65-F5344CB8AC3E}">
        <p14:creationId xmlns:p14="http://schemas.microsoft.com/office/powerpoint/2010/main" val="2855922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18</a:t>
            </a:fld>
            <a:endParaRPr lang="en-US" dirty="0"/>
          </a:p>
        </p:txBody>
      </p:sp>
    </p:spTree>
    <p:extLst>
      <p:ext uri="{BB962C8B-B14F-4D97-AF65-F5344CB8AC3E}">
        <p14:creationId xmlns:p14="http://schemas.microsoft.com/office/powerpoint/2010/main" val="828347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19</a:t>
            </a:fld>
            <a:endParaRPr lang="en-US" dirty="0"/>
          </a:p>
        </p:txBody>
      </p:sp>
    </p:spTree>
    <p:extLst>
      <p:ext uri="{BB962C8B-B14F-4D97-AF65-F5344CB8AC3E}">
        <p14:creationId xmlns:p14="http://schemas.microsoft.com/office/powerpoint/2010/main" val="1930827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a:t>
            </a:r>
            <a:r>
              <a:rPr lang="en-US" dirty="0"/>
              <a:t>personal </a:t>
            </a:r>
          </a:p>
        </p:txBody>
      </p:sp>
      <p:sp>
        <p:nvSpPr>
          <p:cNvPr id="4" name="Slide Number Placeholder 3"/>
          <p:cNvSpPr>
            <a:spLocks noGrp="1"/>
          </p:cNvSpPr>
          <p:nvPr>
            <p:ph type="sldNum" sz="quarter" idx="5"/>
          </p:nvPr>
        </p:nvSpPr>
        <p:spPr/>
        <p:txBody>
          <a:bodyPr/>
          <a:lstStyle/>
          <a:p>
            <a:fld id="{55809ADA-A2A4-DC4E-AB00-93E309F0ADCC}" type="slidenum">
              <a:rPr lang="en-US" smtClean="0"/>
              <a:t>20</a:t>
            </a:fld>
            <a:endParaRPr lang="en-US" dirty="0"/>
          </a:p>
        </p:txBody>
      </p:sp>
    </p:spTree>
    <p:extLst>
      <p:ext uri="{BB962C8B-B14F-4D97-AF65-F5344CB8AC3E}">
        <p14:creationId xmlns:p14="http://schemas.microsoft.com/office/powerpoint/2010/main" val="3981980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21</a:t>
            </a:fld>
            <a:endParaRPr lang="en-US" dirty="0"/>
          </a:p>
        </p:txBody>
      </p:sp>
    </p:spTree>
    <p:extLst>
      <p:ext uri="{BB962C8B-B14F-4D97-AF65-F5344CB8AC3E}">
        <p14:creationId xmlns:p14="http://schemas.microsoft.com/office/powerpoint/2010/main" val="1431152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22</a:t>
            </a:fld>
            <a:endParaRPr lang="en-US" dirty="0"/>
          </a:p>
        </p:txBody>
      </p:sp>
    </p:spTree>
    <p:extLst>
      <p:ext uri="{BB962C8B-B14F-4D97-AF65-F5344CB8AC3E}">
        <p14:creationId xmlns:p14="http://schemas.microsoft.com/office/powerpoint/2010/main" val="13576850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credit/source: https://</a:t>
            </a:r>
            <a:r>
              <a:rPr lang="en-US" dirty="0" err="1"/>
              <a:t>www.gaiam.com</a:t>
            </a:r>
            <a:r>
              <a:rPr lang="en-US" dirty="0"/>
              <a:t>/pages/gallery</a:t>
            </a:r>
          </a:p>
        </p:txBody>
      </p:sp>
      <p:sp>
        <p:nvSpPr>
          <p:cNvPr id="4" name="Slide Number Placeholder 3"/>
          <p:cNvSpPr>
            <a:spLocks noGrp="1"/>
          </p:cNvSpPr>
          <p:nvPr>
            <p:ph type="sldNum" sz="quarter" idx="5"/>
          </p:nvPr>
        </p:nvSpPr>
        <p:spPr/>
        <p:txBody>
          <a:bodyPr/>
          <a:lstStyle/>
          <a:p>
            <a:fld id="{55809ADA-A2A4-DC4E-AB00-93E309F0ADCC}" type="slidenum">
              <a:rPr lang="en-US" smtClean="0"/>
              <a:t>23</a:t>
            </a:fld>
            <a:endParaRPr lang="en-US" dirty="0"/>
          </a:p>
        </p:txBody>
      </p:sp>
    </p:spTree>
    <p:extLst>
      <p:ext uri="{BB962C8B-B14F-4D97-AF65-F5344CB8AC3E}">
        <p14:creationId xmlns:p14="http://schemas.microsoft.com/office/powerpoint/2010/main" val="2189609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a:t>
            </a:fld>
            <a:endParaRPr lang="en-US" dirty="0"/>
          </a:p>
        </p:txBody>
      </p:sp>
    </p:spTree>
    <p:extLst>
      <p:ext uri="{BB962C8B-B14F-4D97-AF65-F5344CB8AC3E}">
        <p14:creationId xmlns:p14="http://schemas.microsoft.com/office/powerpoint/2010/main" val="715427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24</a:t>
            </a:fld>
            <a:endParaRPr lang="en-US" dirty="0"/>
          </a:p>
        </p:txBody>
      </p:sp>
    </p:spTree>
    <p:extLst>
      <p:ext uri="{BB962C8B-B14F-4D97-AF65-F5344CB8AC3E}">
        <p14:creationId xmlns:p14="http://schemas.microsoft.com/office/powerpoint/2010/main" val="26655423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26</a:t>
            </a:fld>
            <a:endParaRPr lang="en-US" dirty="0"/>
          </a:p>
        </p:txBody>
      </p:sp>
    </p:spTree>
    <p:extLst>
      <p:ext uri="{BB962C8B-B14F-4D97-AF65-F5344CB8AC3E}">
        <p14:creationId xmlns:p14="http://schemas.microsoft.com/office/powerpoint/2010/main" val="2521384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Image credit: Christina </a:t>
            </a:r>
            <a:r>
              <a:rPr lang="en-US" sz="1200" b="0" i="0" kern="1200" dirty="0" err="1">
                <a:solidFill>
                  <a:schemeClr val="tx1"/>
                </a:solidFill>
                <a:effectLst/>
                <a:latin typeface="+mn-lt"/>
                <a:ea typeface="+mn-ea"/>
                <a:cs typeface="+mn-cs"/>
              </a:rPr>
              <a:t>Wocintechchat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31</a:t>
            </a:fld>
            <a:endParaRPr lang="en-US" dirty="0"/>
          </a:p>
        </p:txBody>
      </p:sp>
    </p:spTree>
    <p:extLst>
      <p:ext uri="{BB962C8B-B14F-4D97-AF65-F5344CB8AC3E}">
        <p14:creationId xmlns:p14="http://schemas.microsoft.com/office/powerpoint/2010/main" val="3300625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a:t>
            </a:r>
            <a:r>
              <a:rPr lang="en-US" dirty="0" err="1"/>
              <a:t>Yayan</a:t>
            </a:r>
            <a:r>
              <a:rPr lang="en-US" dirty="0"/>
              <a:t> </a:t>
            </a:r>
            <a:r>
              <a:rPr lang="en-US" dirty="0" err="1"/>
              <a:t>Spoian</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32</a:t>
            </a:fld>
            <a:endParaRPr lang="en-US" dirty="0"/>
          </a:p>
        </p:txBody>
      </p:sp>
    </p:spTree>
    <p:extLst>
      <p:ext uri="{BB962C8B-B14F-4D97-AF65-F5344CB8AC3E}">
        <p14:creationId xmlns:p14="http://schemas.microsoft.com/office/powerpoint/2010/main" val="1022482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a:t>
            </a:r>
            <a:r>
              <a:rPr lang="en-US" dirty="0" err="1"/>
              <a:t>mapbox</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33</a:t>
            </a:fld>
            <a:endParaRPr lang="en-US" dirty="0"/>
          </a:p>
        </p:txBody>
      </p:sp>
    </p:spTree>
    <p:extLst>
      <p:ext uri="{BB962C8B-B14F-4D97-AF65-F5344CB8AC3E}">
        <p14:creationId xmlns:p14="http://schemas.microsoft.com/office/powerpoint/2010/main" val="42411722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34</a:t>
            </a:fld>
            <a:endParaRPr lang="en-US" dirty="0"/>
          </a:p>
        </p:txBody>
      </p:sp>
    </p:spTree>
    <p:extLst>
      <p:ext uri="{BB962C8B-B14F-4D97-AF65-F5344CB8AC3E}">
        <p14:creationId xmlns:p14="http://schemas.microsoft.com/office/powerpoint/2010/main" val="1169969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Image credit: Christian </a:t>
            </a:r>
            <a:r>
              <a:rPr lang="en-US" dirty="0" err="1"/>
              <a:t>Buehner</a:t>
            </a:r>
            <a:r>
              <a:rPr lang="en-US" dirty="0"/>
              <a:t> on </a:t>
            </a:r>
            <a:r>
              <a:rPr lang="en-US" dirty="0" err="1"/>
              <a:t>unsplash.com</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35</a:t>
            </a:fld>
            <a:endParaRPr lang="en-US" dirty="0"/>
          </a:p>
        </p:txBody>
      </p:sp>
    </p:spTree>
    <p:extLst>
      <p:ext uri="{BB962C8B-B14F-4D97-AF65-F5344CB8AC3E}">
        <p14:creationId xmlns:p14="http://schemas.microsoft.com/office/powerpoint/2010/main" val="3140843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kern="1200" dirty="0">
                <a:solidFill>
                  <a:schemeClr val="tx1"/>
                </a:solidFill>
                <a:effectLst/>
                <a:latin typeface="+mn-lt"/>
                <a:ea typeface="+mn-ea"/>
                <a:cs typeface="+mn-cs"/>
              </a:rPr>
              <a:t>Image credit: Ryan </a:t>
            </a:r>
            <a:r>
              <a:rPr lang="en-US" sz="1200" b="0" i="0" kern="1200" dirty="0" err="1">
                <a:solidFill>
                  <a:schemeClr val="tx1"/>
                </a:solidFill>
                <a:effectLst/>
                <a:latin typeface="+mn-lt"/>
                <a:ea typeface="+mn-ea"/>
                <a:cs typeface="+mn-cs"/>
              </a:rPr>
              <a:t>Snaadt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36</a:t>
            </a:fld>
            <a:endParaRPr lang="en-US" dirty="0"/>
          </a:p>
        </p:txBody>
      </p:sp>
    </p:spTree>
    <p:extLst>
      <p:ext uri="{BB962C8B-B14F-4D97-AF65-F5344CB8AC3E}">
        <p14:creationId xmlns:p14="http://schemas.microsoft.com/office/powerpoint/2010/main" val="1047698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37</a:t>
            </a:fld>
            <a:endParaRPr lang="en-US" dirty="0"/>
          </a:p>
        </p:txBody>
      </p:sp>
    </p:spTree>
    <p:extLst>
      <p:ext uri="{BB962C8B-B14F-4D97-AF65-F5344CB8AC3E}">
        <p14:creationId xmlns:p14="http://schemas.microsoft.com/office/powerpoint/2010/main" val="3828649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a:t>
            </a:fld>
            <a:endParaRPr lang="en-US" dirty="0"/>
          </a:p>
        </p:txBody>
      </p:sp>
    </p:spTree>
    <p:extLst>
      <p:ext uri="{BB962C8B-B14F-4D97-AF65-F5344CB8AC3E}">
        <p14:creationId xmlns:p14="http://schemas.microsoft.com/office/powerpoint/2010/main" val="3242350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lvl="0" indent="-2857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5</a:t>
            </a:fld>
            <a:endParaRPr lang="en-US" dirty="0"/>
          </a:p>
        </p:txBody>
      </p:sp>
    </p:spTree>
    <p:extLst>
      <p:ext uri="{BB962C8B-B14F-4D97-AF65-F5344CB8AC3E}">
        <p14:creationId xmlns:p14="http://schemas.microsoft.com/office/powerpoint/2010/main" val="3768282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Elisa </a:t>
            </a:r>
            <a:r>
              <a:rPr lang="en-US" dirty="0" err="1"/>
              <a:t>Ventur</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6</a:t>
            </a:fld>
            <a:endParaRPr lang="en-US" dirty="0"/>
          </a:p>
        </p:txBody>
      </p:sp>
    </p:spTree>
    <p:extLst>
      <p:ext uri="{BB962C8B-B14F-4D97-AF65-F5344CB8AC3E}">
        <p14:creationId xmlns:p14="http://schemas.microsoft.com/office/powerpoint/2010/main" val="269333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Informational Document Only – Not standards</a:t>
            </a:r>
          </a:p>
        </p:txBody>
      </p:sp>
      <p:sp>
        <p:nvSpPr>
          <p:cNvPr id="4" name="Slide Number Placeholder 3"/>
          <p:cNvSpPr>
            <a:spLocks noGrp="1"/>
          </p:cNvSpPr>
          <p:nvPr>
            <p:ph type="sldNum" sz="quarter" idx="5"/>
          </p:nvPr>
        </p:nvSpPr>
        <p:spPr/>
        <p:txBody>
          <a:bodyPr/>
          <a:lstStyle/>
          <a:p>
            <a:fld id="{55809ADA-A2A4-DC4E-AB00-93E309F0ADCC}" type="slidenum">
              <a:rPr lang="en-US" smtClean="0"/>
              <a:t>7</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8</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Christian </a:t>
            </a:r>
            <a:r>
              <a:rPr lang="en-US" dirty="0" err="1"/>
              <a:t>Buehner</a:t>
            </a:r>
            <a:r>
              <a:rPr lang="en-US" dirty="0"/>
              <a:t> on </a:t>
            </a:r>
            <a:r>
              <a:rPr lang="en-US" dirty="0" err="1"/>
              <a:t>unsplash.com</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10</a:t>
            </a:fld>
            <a:endParaRPr lang="en-US" dirty="0"/>
          </a:p>
        </p:txBody>
      </p:sp>
    </p:spTree>
    <p:extLst>
      <p:ext uri="{BB962C8B-B14F-4D97-AF65-F5344CB8AC3E}">
        <p14:creationId xmlns:p14="http://schemas.microsoft.com/office/powerpoint/2010/main" val="528247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sz="1200" b="0" i="0" u="none" strike="noStrike" cap="none" dirty="0">
                <a:solidFill>
                  <a:schemeClr val="dk1"/>
                </a:solidFill>
                <a:effectLst/>
                <a:latin typeface="Arial"/>
                <a:ea typeface="Arial"/>
                <a:cs typeface="Arial"/>
                <a:sym typeface="Arial"/>
              </a:rPr>
              <a:t>Image credit: </a:t>
            </a:r>
            <a:r>
              <a:rPr lang="en-US" sz="1200" b="0" i="0" u="none" strike="noStrike" cap="none" dirty="0" err="1">
                <a:solidFill>
                  <a:schemeClr val="dk1"/>
                </a:solidFill>
                <a:effectLst/>
                <a:latin typeface="Arial"/>
                <a:ea typeface="Arial"/>
                <a:cs typeface="Arial"/>
                <a:sym typeface="Arial"/>
              </a:rPr>
              <a:t>Hust</a:t>
            </a:r>
            <a:r>
              <a:rPr lang="en-US" sz="1200" b="0" i="0" u="none" strike="noStrike" cap="none" dirty="0">
                <a:solidFill>
                  <a:schemeClr val="dk1"/>
                </a:solidFill>
                <a:effectLst/>
                <a:latin typeface="Arial"/>
                <a:ea typeface="Arial"/>
                <a:cs typeface="Arial"/>
                <a:sym typeface="Arial"/>
              </a:rPr>
              <a:t> Wilson on </a:t>
            </a:r>
            <a:r>
              <a:rPr lang="en-US" sz="1200" b="0" i="0" u="none" strike="noStrike" cap="none" dirty="0" err="1">
                <a:solidFill>
                  <a:schemeClr val="dk1"/>
                </a:solidFill>
                <a:effectLst/>
                <a:latin typeface="Arial"/>
                <a:ea typeface="Arial"/>
                <a:cs typeface="Arial"/>
                <a:sym typeface="Arial"/>
              </a:rPr>
              <a:t>unsplash</a:t>
            </a:r>
            <a:endParaRPr lang="en-US" sz="1200" b="0" i="0" u="none" strike="noStrike"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11</a:t>
            </a:fld>
            <a:endParaRPr lang="en-US" dirty="0"/>
          </a:p>
        </p:txBody>
      </p:sp>
    </p:spTree>
    <p:extLst>
      <p:ext uri="{BB962C8B-B14F-4D97-AF65-F5344CB8AC3E}">
        <p14:creationId xmlns:p14="http://schemas.microsoft.com/office/powerpoint/2010/main" val="1801495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214550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7765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982981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3890563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pPr>
              <a:defRPr/>
            </a:pPr>
            <a:fld id="{5997BB00-9803-41B4-AC65-7DC582A38785}"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64434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pPr>
              <a:defRPr/>
            </a:pPr>
            <a:fld id="{82B009ED-B312-4ACC-B6D2-3B3431B195CD}"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17460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11390242" y="6400800"/>
            <a:ext cx="598557" cy="304800"/>
          </a:xfrm>
        </p:spPr>
        <p:txBody>
          <a:bodyPr/>
          <a:lstStyle>
            <a:lvl1pPr algn="r">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3864649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3171653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017442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5142210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2370" y="509098"/>
            <a:ext cx="10972800" cy="792164"/>
          </a:xfrm>
          <a:prstGeom prst="rect">
            <a:avLst/>
          </a:prstGeom>
        </p:spPr>
        <p:txBody>
          <a:bodyPr/>
          <a:lstStyle>
            <a:lvl1pPr>
              <a:defRPr sz="3600">
                <a:solidFill>
                  <a:srgbClr val="F05936"/>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01262"/>
            <a:ext cx="10972800" cy="4642338"/>
          </a:xfrm>
        </p:spPr>
        <p:txBody>
          <a:bodyPr/>
          <a:lstStyle>
            <a:lvl1pPr>
              <a:buSzPct val="115000"/>
              <a:defRPr sz="2800"/>
            </a:lvl1pPr>
            <a:lvl2pPr>
              <a:buClr>
                <a:srgbClr val="F45025"/>
              </a:buCl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345664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32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14263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68871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27104051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2421649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399" y="1322387"/>
            <a:ext cx="11175999" cy="824097"/>
          </a:xfrm>
        </p:spPr>
        <p:txBody>
          <a:bodyPr/>
          <a:lstStyle>
            <a:lvl1pPr algn="l">
              <a:defRPr sz="5800" b="1">
                <a:solidFill>
                  <a:srgbClr val="F45025"/>
                </a:solidFill>
              </a:defRPr>
            </a:lvl1pPr>
          </a:lstStyle>
          <a:p>
            <a:r>
              <a:rPr lang="en-US"/>
              <a:t>Click to edit Master title style</a:t>
            </a:r>
            <a:endParaRPr lang="en-US" dirty="0"/>
          </a:p>
        </p:txBody>
      </p:sp>
      <p:sp>
        <p:nvSpPr>
          <p:cNvPr id="3" name="Subtitle 2"/>
          <p:cNvSpPr>
            <a:spLocks noGrp="1"/>
          </p:cNvSpPr>
          <p:nvPr>
            <p:ph type="subTitle" idx="1"/>
          </p:nvPr>
        </p:nvSpPr>
        <p:spPr>
          <a:xfrm>
            <a:off x="406400" y="2249671"/>
            <a:ext cx="5689600" cy="824096"/>
          </a:xfrm>
        </p:spPr>
        <p:txBody>
          <a:bodyPr/>
          <a:lstStyle>
            <a:lvl1pPr marL="0" indent="0" algn="l">
              <a:buNone/>
              <a:defRPr>
                <a:solidFill>
                  <a:srgbClr val="75767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95C4616A-3EE5-4655-9C81-80B8014799BD}"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5F230070-DC0A-8A47-9A18-23F72233E0B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6400" y="291126"/>
            <a:ext cx="3868449" cy="763341"/>
          </a:xfrm>
          <a:prstGeom prst="rect">
            <a:avLst/>
          </a:prstGeom>
        </p:spPr>
      </p:pic>
      <p:sp>
        <p:nvSpPr>
          <p:cNvPr id="8" name="Rectangle 18">
            <a:extLst>
              <a:ext uri="{FF2B5EF4-FFF2-40B4-BE49-F238E27FC236}">
                <a16:creationId xmlns:a16="http://schemas.microsoft.com/office/drawing/2014/main" id="{2DE9A2CD-DE4D-9A4C-96AA-5D2EB687C84F}"/>
              </a:ext>
            </a:extLst>
          </p:cNvPr>
          <p:cNvSpPr>
            <a:spLocks noChangeArrowheads="1"/>
          </p:cNvSpPr>
          <p:nvPr/>
        </p:nvSpPr>
        <p:spPr bwMode="auto">
          <a:xfrm>
            <a:off x="406400" y="1143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21010637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6FF1BDF-9421-49D9-870A-EE2F27B03437}" type="slidenum">
              <a:rPr lang="en-US" altLang="en-US"/>
              <a:pPr>
                <a:defRPr/>
              </a:pPr>
              <a:t>‹#›</a:t>
            </a:fld>
            <a:endParaRPr lang="en-US" altLang="en-US" dirty="0"/>
          </a:p>
        </p:txBody>
      </p:sp>
    </p:spTree>
    <p:extLst>
      <p:ext uri="{BB962C8B-B14F-4D97-AF65-F5344CB8AC3E}">
        <p14:creationId xmlns:p14="http://schemas.microsoft.com/office/powerpoint/2010/main" val="1160485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23DB31A7-9825-4813-AC70-4EC774B3CF60}" type="slidenum">
              <a:rPr lang="en-US" altLang="en-US"/>
              <a:pPr>
                <a:defRPr/>
              </a:pPr>
              <a:t>‹#›</a:t>
            </a:fld>
            <a:endParaRPr lang="en-US" altLang="en-US" dirty="0"/>
          </a:p>
        </p:txBody>
      </p:sp>
    </p:spTree>
    <p:extLst>
      <p:ext uri="{BB962C8B-B14F-4D97-AF65-F5344CB8AC3E}">
        <p14:creationId xmlns:p14="http://schemas.microsoft.com/office/powerpoint/2010/main" val="9714725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8B0B842-6A11-43D6-AF8B-34814AA70282}" type="slidenum">
              <a:rPr lang="en-US" altLang="en-US"/>
              <a:pPr>
                <a:defRPr/>
              </a:pPr>
              <a:t>‹#›</a:t>
            </a:fld>
            <a:endParaRPr lang="en-US" altLang="en-US" dirty="0"/>
          </a:p>
        </p:txBody>
      </p:sp>
    </p:spTree>
    <p:extLst>
      <p:ext uri="{BB962C8B-B14F-4D97-AF65-F5344CB8AC3E}">
        <p14:creationId xmlns:p14="http://schemas.microsoft.com/office/powerpoint/2010/main" val="16058682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A5D0979C-7654-42E7-9A4E-13352C89B878}" type="slidenum">
              <a:rPr lang="en-US" altLang="en-US"/>
              <a:pPr>
                <a:defRPr/>
              </a:pPr>
              <a:t>‹#›</a:t>
            </a:fld>
            <a:endParaRPr lang="en-US" altLang="en-US" dirty="0"/>
          </a:p>
        </p:txBody>
      </p:sp>
    </p:spTree>
    <p:extLst>
      <p:ext uri="{BB962C8B-B14F-4D97-AF65-F5344CB8AC3E}">
        <p14:creationId xmlns:p14="http://schemas.microsoft.com/office/powerpoint/2010/main" val="32053693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C500516C-895D-430D-840B-C2222BA54C64}" type="slidenum">
              <a:rPr lang="en-US" altLang="en-US"/>
              <a:pPr>
                <a:defRPr/>
              </a:pPr>
              <a:t>‹#›</a:t>
            </a:fld>
            <a:endParaRPr lang="en-US" altLang="en-US" dirty="0"/>
          </a:p>
        </p:txBody>
      </p:sp>
    </p:spTree>
    <p:extLst>
      <p:ext uri="{BB962C8B-B14F-4D97-AF65-F5344CB8AC3E}">
        <p14:creationId xmlns:p14="http://schemas.microsoft.com/office/powerpoint/2010/main" val="1756510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789841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0FFEEF6-F6D8-4592-B201-4339DE0B9943}" type="slidenum">
              <a:rPr lang="en-US" altLang="en-US"/>
              <a:pPr>
                <a:defRPr/>
              </a:pPr>
              <a:t>‹#›</a:t>
            </a:fld>
            <a:endParaRPr lang="en-US" altLang="en-US" dirty="0"/>
          </a:p>
        </p:txBody>
      </p:sp>
    </p:spTree>
    <p:extLst>
      <p:ext uri="{BB962C8B-B14F-4D97-AF65-F5344CB8AC3E}">
        <p14:creationId xmlns:p14="http://schemas.microsoft.com/office/powerpoint/2010/main" val="5018888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E26384AF-5FDC-454F-B926-CE10D2CB77F3}" type="slidenum">
              <a:rPr lang="en-US" altLang="en-US"/>
              <a:pPr>
                <a:defRPr/>
              </a:pPr>
              <a:t>‹#›</a:t>
            </a:fld>
            <a:endParaRPr lang="en-US" altLang="en-US" dirty="0"/>
          </a:p>
        </p:txBody>
      </p:sp>
    </p:spTree>
    <p:extLst>
      <p:ext uri="{BB962C8B-B14F-4D97-AF65-F5344CB8AC3E}">
        <p14:creationId xmlns:p14="http://schemas.microsoft.com/office/powerpoint/2010/main" val="38245104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D896AD1-B036-4B10-8DF8-285D821FF4CA}" type="slidenum">
              <a:rPr lang="en-US" altLang="en-US"/>
              <a:pPr>
                <a:defRPr/>
              </a:pPr>
              <a:t>‹#›</a:t>
            </a:fld>
            <a:endParaRPr lang="en-US" altLang="en-US" dirty="0"/>
          </a:p>
        </p:txBody>
      </p:sp>
    </p:spTree>
    <p:extLst>
      <p:ext uri="{BB962C8B-B14F-4D97-AF65-F5344CB8AC3E}">
        <p14:creationId xmlns:p14="http://schemas.microsoft.com/office/powerpoint/2010/main" val="201179210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6BA1B44-BC08-40C1-BCF3-5E13DB7AC0CC}" type="slidenum">
              <a:rPr lang="en-US" altLang="en-US"/>
              <a:pPr>
                <a:defRPr/>
              </a:pPr>
              <a:t>‹#›</a:t>
            </a:fld>
            <a:endParaRPr lang="en-US" altLang="en-US" dirty="0"/>
          </a:p>
        </p:txBody>
      </p:sp>
    </p:spTree>
    <p:extLst>
      <p:ext uri="{BB962C8B-B14F-4D97-AF65-F5344CB8AC3E}">
        <p14:creationId xmlns:p14="http://schemas.microsoft.com/office/powerpoint/2010/main" val="37408741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2497D63-8F63-4068-B200-4C58CE896AE4}" type="slidenum">
              <a:rPr lang="en-US" altLang="en-US"/>
              <a:pPr>
                <a:defRPr/>
              </a:pPr>
              <a:t>‹#›</a:t>
            </a:fld>
            <a:endParaRPr lang="en-US" altLang="en-US" dirty="0"/>
          </a:p>
        </p:txBody>
      </p:sp>
    </p:spTree>
    <p:extLst>
      <p:ext uri="{BB962C8B-B14F-4D97-AF65-F5344CB8AC3E}">
        <p14:creationId xmlns:p14="http://schemas.microsoft.com/office/powerpoint/2010/main" val="121859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65523331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dirty="0"/>
          </a:p>
        </p:txBody>
      </p:sp>
      <p:sp>
        <p:nvSpPr>
          <p:cNvPr id="8" name="Footer Placeholder 4"/>
          <p:cNvSpPr>
            <a:spLocks noGrp="1"/>
          </p:cNvSpPr>
          <p:nvPr>
            <p:ph type="ftr" sz="quarter" idx="11"/>
          </p:nvPr>
        </p:nvSpPr>
        <p:spPr/>
        <p:txBody>
          <a:bodyPr/>
          <a:lstStyle>
            <a:lvl1pPr>
              <a:defRPr/>
            </a:lvl1pPr>
          </a:lstStyle>
          <a:p>
            <a:endParaRPr lang="en-US" dirty="0"/>
          </a:p>
        </p:txBody>
      </p:sp>
      <p:sp>
        <p:nvSpPr>
          <p:cNvPr id="9"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116423109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dirty="0"/>
          </a:p>
        </p:txBody>
      </p:sp>
      <p:sp>
        <p:nvSpPr>
          <p:cNvPr id="4" name="Footer Placeholder 4"/>
          <p:cNvSpPr>
            <a:spLocks noGrp="1"/>
          </p:cNvSpPr>
          <p:nvPr>
            <p:ph type="ftr" sz="quarter" idx="11"/>
          </p:nvPr>
        </p:nvSpPr>
        <p:spPr/>
        <p:txBody>
          <a:bodyPr/>
          <a:lstStyle>
            <a:lvl1pPr>
              <a:defRPr/>
            </a:lvl1pPr>
          </a:lstStyle>
          <a:p>
            <a:endParaRPr lang="en-US" dirty="0"/>
          </a:p>
        </p:txBody>
      </p:sp>
      <p:sp>
        <p:nvSpPr>
          <p:cNvPr id="5"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642675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endParaRPr lang="en-US" dirty="0"/>
          </a:p>
        </p:txBody>
      </p:sp>
      <p:sp>
        <p:nvSpPr>
          <p:cNvPr id="3" name="Footer Placeholder 4"/>
          <p:cNvSpPr>
            <a:spLocks noGrp="1"/>
          </p:cNvSpPr>
          <p:nvPr>
            <p:ph type="ftr" sz="quarter" idx="11"/>
          </p:nvPr>
        </p:nvSpPr>
        <p:spPr/>
        <p:txBody>
          <a:bodyPr/>
          <a:lstStyle>
            <a:lvl1pPr>
              <a:defRPr/>
            </a:lvl1pPr>
          </a:lstStyle>
          <a:p>
            <a:endParaRPr lang="en-US" dirty="0"/>
          </a:p>
        </p:txBody>
      </p:sp>
      <p:sp>
        <p:nvSpPr>
          <p:cNvPr id="4"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4221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0929565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580885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endParaRPr lang="en-US" dirty="0"/>
          </a:p>
        </p:txBody>
      </p:sp>
      <p:sp>
        <p:nvSpPr>
          <p:cNvPr id="6" name="Slide Number Placeholder 5"/>
          <p:cNvSpPr>
            <a:spLocks noGrp="1"/>
          </p:cNvSpPr>
          <p:nvPr>
            <p:ph type="sldNum" sz="quarter" idx="4"/>
          </p:nvPr>
        </p:nvSpPr>
        <p:spPr>
          <a:xfrm>
            <a:off x="11575773" y="6356351"/>
            <a:ext cx="559905"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chemeClr val="tx1"/>
                </a:solidFill>
                <a:cs typeface="Arial" pitchFamily="34" charset="0"/>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12215553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111370"/>
          </a:xfrm>
          <a:prstGeom prst="rect">
            <a:avLst/>
          </a:prstGeom>
          <a:solidFill>
            <a:srgbClr val="F45025"/>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solidFill>
                <a:srgbClr val="F45025"/>
              </a:solidFill>
            </a:endParaRPr>
          </a:p>
        </p:txBody>
      </p:sp>
    </p:spTree>
    <p:extLst>
      <p:ext uri="{BB962C8B-B14F-4D97-AF65-F5344CB8AC3E}">
        <p14:creationId xmlns:p14="http://schemas.microsoft.com/office/powerpoint/2010/main" val="28951443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709"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8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8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378825393"/>
      </p:ext>
    </p:extLst>
  </p:cSld>
  <p:clrMap bg1="lt1" tx1="dk1" bg2="lt2" tx2="dk2" accent1="accent1" accent2="accent2" accent3="accent3" accent4="accent4" accent5="accent5" accent6="accent6" hlink="hlink" folHlink="folHlink"/>
  <p:sldLayoutIdLst>
    <p:sldLayoutId id="2147483689" r:id="rId1"/>
    <p:sldLayoutId id="2147483710" r:id="rId2"/>
    <p:sldLayoutId id="214748371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fld id="{FCC6AD18-ACFC-2143-ADAA-25F63D5967FD}" type="slidenum">
              <a:rPr lang="en-US" smtClean="0"/>
              <a:t>‹#›</a:t>
            </a:fld>
            <a:endParaRPr 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72941148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4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4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1395419702"/>
      </p:ext>
    </p:extLst>
  </p:cSld>
  <p:clrMap bg1="lt1" tx1="dk1" bg2="lt2" tx2="dk2" accent1="accent1" accent2="accent2" accent3="accent3" accent4="accent4" accent5="accent5" accent6="accent6" hlink="hlink" folHlink="folHlink"/>
  <p:sldLayoutIdLst>
    <p:sldLayoutId id="214748369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pPr>
              <a:defRPr/>
            </a:pPr>
            <a:endParaRPr lang="en-US" alt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Arial" pitchFamily="34" charset="0"/>
              </a:defRPr>
            </a:lvl1pPr>
          </a:lstStyle>
          <a:p>
            <a:pPr>
              <a:defRPr/>
            </a:pPr>
            <a:fld id="{D13DC78D-D7F2-4B3E-A6AA-85B65BC03C19}" type="slidenum">
              <a:rPr lang="en-US" altLang="en-US"/>
              <a:pPr>
                <a:defRPr/>
              </a:pPr>
              <a:t>‹#›</a:t>
            </a:fld>
            <a:endParaRPr lang="en-US" altLang="en-US" dirty="0"/>
          </a:p>
        </p:txBody>
      </p:sp>
    </p:spTree>
    <p:extLst>
      <p:ext uri="{BB962C8B-B14F-4D97-AF65-F5344CB8AC3E}">
        <p14:creationId xmlns:p14="http://schemas.microsoft.com/office/powerpoint/2010/main" val="242873546"/>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hyperlink" Target="https://www.plainlanguage.gov/guidelines/" TargetMode="External"/><Relationship Id="rId2" Type="http://schemas.openxmlformats.org/officeDocument/2006/relationships/hyperlink" Target="https://www.w3.org/TR/coga-usable/#objective-3-use-clear-and-understandable-content" TargetMode="Externa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hyperlink" Target="mailto:rmontgomery@loc.gov" TargetMode="Externa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hyperlink" Target="https://www.w3.org/TR/coga-usable/"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hyperlink" Target="https://www.w3.org/WAI/GL/WCAG3/2020/functional-needs/"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www.w3.org/TR/coga-usable"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www.w3.org/WAI/WCAG2/supplemental/#-cognitive-accessibility-guidance"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C6A6-E9A9-B248-A807-DBE8D1FE03A3}"/>
              </a:ext>
            </a:extLst>
          </p:cNvPr>
          <p:cNvSpPr>
            <a:spLocks noGrp="1"/>
          </p:cNvSpPr>
          <p:nvPr>
            <p:ph type="ctrTitle"/>
          </p:nvPr>
        </p:nvSpPr>
        <p:spPr>
          <a:xfrm>
            <a:off x="406398" y="2161973"/>
            <a:ext cx="11175999" cy="824097"/>
          </a:xfrm>
        </p:spPr>
        <p:txBody>
          <a:bodyPr/>
          <a:lstStyle/>
          <a:p>
            <a:r>
              <a:rPr lang="en-US" dirty="0"/>
              <a:t>Designing for People with Cognitive Disabilities (and Everyone Else)</a:t>
            </a:r>
          </a:p>
        </p:txBody>
      </p:sp>
      <p:sp>
        <p:nvSpPr>
          <p:cNvPr id="3" name="Subtitle 2">
            <a:extLst>
              <a:ext uri="{FF2B5EF4-FFF2-40B4-BE49-F238E27FC236}">
                <a16:creationId xmlns:a16="http://schemas.microsoft.com/office/drawing/2014/main" id="{A5F6F3D7-384A-3D49-8CCA-F2D1DB53AD54}"/>
              </a:ext>
            </a:extLst>
          </p:cNvPr>
          <p:cNvSpPr>
            <a:spLocks noGrp="1"/>
          </p:cNvSpPr>
          <p:nvPr>
            <p:ph type="subTitle" idx="1"/>
          </p:nvPr>
        </p:nvSpPr>
        <p:spPr>
          <a:xfrm>
            <a:off x="406398" y="3721024"/>
            <a:ext cx="6385099" cy="824096"/>
          </a:xfrm>
        </p:spPr>
        <p:txBody>
          <a:bodyPr/>
          <a:lstStyle/>
          <a:p>
            <a:r>
              <a:rPr lang="en-US" dirty="0">
                <a:solidFill>
                  <a:schemeClr val="tx1"/>
                </a:solidFill>
              </a:rPr>
              <a:t>Rachael Bradley Montgomery, PhD</a:t>
            </a:r>
          </a:p>
          <a:p>
            <a:r>
              <a:rPr lang="en-US" dirty="0">
                <a:solidFill>
                  <a:schemeClr val="tx1"/>
                </a:solidFill>
              </a:rPr>
              <a:t>Digital Accessibility Architect</a:t>
            </a:r>
          </a:p>
        </p:txBody>
      </p:sp>
      <p:sp>
        <p:nvSpPr>
          <p:cNvPr id="6" name="Rectangle 5" descr="Library of Congress logo with Library in black font and Library of Congress in orange font">
            <a:extLst>
              <a:ext uri="{FF2B5EF4-FFF2-40B4-BE49-F238E27FC236}">
                <a16:creationId xmlns:a16="http://schemas.microsoft.com/office/drawing/2014/main" id="{3E4528AD-1E4F-2A9F-8DD5-F19D9C14FC35}"/>
              </a:ext>
            </a:extLst>
          </p:cNvPr>
          <p:cNvSpPr/>
          <p:nvPr/>
        </p:nvSpPr>
        <p:spPr>
          <a:xfrm>
            <a:off x="406398" y="239697"/>
            <a:ext cx="3846006" cy="824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AF24B6C3-A3C5-E340-8098-F43E5BBA9398}"/>
              </a:ext>
            </a:extLst>
          </p:cNvPr>
          <p:cNvSpPr>
            <a:spLocks noGrp="1"/>
          </p:cNvSpPr>
          <p:nvPr>
            <p:ph type="sldNum" sz="quarter" idx="12"/>
          </p:nvPr>
        </p:nvSpPr>
        <p:spPr/>
        <p:txBody>
          <a:bodyPr/>
          <a:lstStyle/>
          <a:p>
            <a:pPr>
              <a:defRPr/>
            </a:pPr>
            <a:fld id="{95C4616A-3EE5-4655-9C81-80B8014799BD}" type="slidenum">
              <a:rPr lang="en-US" altLang="en-US" smtClean="0">
                <a:solidFill>
                  <a:schemeClr val="tx1"/>
                </a:solidFill>
              </a:rPr>
              <a:pPr>
                <a:defRPr/>
              </a:pPr>
              <a:t>1</a:t>
            </a:fld>
            <a:endParaRPr lang="en-US" altLang="en-US" dirty="0">
              <a:solidFill>
                <a:schemeClr val="tx1"/>
              </a:solidFill>
            </a:endParaRPr>
          </a:p>
        </p:txBody>
      </p:sp>
    </p:spTree>
    <p:extLst>
      <p:ext uri="{BB962C8B-B14F-4D97-AF65-F5344CB8AC3E}">
        <p14:creationId xmlns:p14="http://schemas.microsoft.com/office/powerpoint/2010/main" val="1014390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Alison: Aging user with mild cognitive impairment</a:t>
            </a:r>
            <a:br>
              <a:rPr lang="en-US" b="1" dirty="0"/>
            </a:br>
            <a:endParaRPr lang="en-US" dirty="0"/>
          </a:p>
        </p:txBody>
      </p:sp>
      <p:pic>
        <p:nvPicPr>
          <p:cNvPr id="6" name="Content Placeholder 5" descr="Older caucasian woman standing outdoors and looking at the camera with a serious expression. She is wearing a button down shirt over a t-shirt and glasses.">
            <a:extLst>
              <a:ext uri="{FF2B5EF4-FFF2-40B4-BE49-F238E27FC236}">
                <a16:creationId xmlns:a16="http://schemas.microsoft.com/office/drawing/2014/main" id="{CF951CED-51D9-7B4C-830D-938E1572F2A6}"/>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313009"/>
            <a:ext cx="3743601" cy="3982065"/>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276790"/>
            <a:ext cx="7322617" cy="5016758"/>
          </a:xfrm>
          <a:prstGeom prst="rect">
            <a:avLst/>
          </a:prstGeom>
          <a:noFill/>
        </p:spPr>
        <p:txBody>
          <a:bodyPr wrap="square">
            <a:spAutoFit/>
          </a:bodyPr>
          <a:lstStyle/>
          <a:p>
            <a:pPr algn="l"/>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I’m not sure what I should press. I pressed something that looked like the “buy” button but it did nothing. I am not sure if it is me or if this web site just doesn’t work.</a:t>
            </a:r>
          </a:p>
          <a:p>
            <a:pPr algn="l"/>
            <a:endParaRPr lang="en-US" sz="2000" b="0" i="0" dirty="0">
              <a:solidFill>
                <a:srgbClr val="000000"/>
              </a:solidFill>
              <a:effectLst/>
              <a:latin typeface="Arial" panose="020B0604020202020204" pitchFamily="34" charset="0"/>
            </a:endParaRPr>
          </a:p>
          <a:p>
            <a:pPr algn="l"/>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The “buy” button was clearly something I could click. The process was easy. I have now bought matching dresses for all the grandchildren.</a:t>
            </a:r>
          </a:p>
          <a:p>
            <a:pPr algn="l"/>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Use a familiar hierarchy and design</a:t>
            </a:r>
          </a:p>
          <a:p>
            <a:pPr marL="285750" indent="-285750">
              <a:buFont typeface="Arial" panose="020B0604020202020204" pitchFamily="34" charset="0"/>
              <a:buChar char="•"/>
            </a:pPr>
            <a:r>
              <a:rPr lang="en-US" sz="2000" dirty="0">
                <a:solidFill>
                  <a:srgbClr val="000000"/>
                </a:solidFill>
              </a:rPr>
              <a:t>Use a consistent visual design</a:t>
            </a:r>
          </a:p>
          <a:p>
            <a:pPr marL="285750" indent="-285750">
              <a:buFont typeface="Arial" panose="020B0604020202020204" pitchFamily="34" charset="0"/>
              <a:buChar char="•"/>
            </a:pPr>
            <a:r>
              <a:rPr lang="en-US" sz="2000" dirty="0">
                <a:solidFill>
                  <a:srgbClr val="000000"/>
                </a:solidFill>
              </a:rPr>
              <a:t>Clearly identify controls and their use</a:t>
            </a:r>
          </a:p>
          <a:p>
            <a:pPr marL="285750" indent="-285750">
              <a:buFont typeface="Arial" panose="020B0604020202020204" pitchFamily="34" charset="0"/>
              <a:buChar char="•"/>
            </a:pPr>
            <a:r>
              <a:rPr lang="en-US" sz="2000" dirty="0">
                <a:solidFill>
                  <a:srgbClr val="000000"/>
                </a:solidFill>
              </a:rPr>
              <a:t>Make the relationship clear between controls and the content they affect</a:t>
            </a:r>
          </a:p>
          <a:p>
            <a:pPr marL="285750" indent="-285750">
              <a:buFont typeface="Arial" panose="020B0604020202020204" pitchFamily="34" charset="0"/>
              <a:buChar char="•"/>
            </a:pPr>
            <a:r>
              <a:rPr lang="en-US" sz="2000" dirty="0">
                <a:solidFill>
                  <a:srgbClr val="000000"/>
                </a:solidFill>
              </a:rPr>
              <a:t>Provide human help</a:t>
            </a:r>
          </a:p>
          <a:p>
            <a:pPr marL="285750" indent="-285750">
              <a:buFont typeface="Arial" panose="020B0604020202020204" pitchFamily="34" charset="0"/>
              <a:buChar char="•"/>
            </a:pPr>
            <a:r>
              <a:rPr lang="en-US" sz="2000" dirty="0">
                <a:solidFill>
                  <a:srgbClr val="000000"/>
                </a:solidFill>
              </a:rPr>
              <a:t>Make it easy to find help and give feedback</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CCB79AC5-FC3A-F648-AE86-E5AF78562A67}"/>
              </a:ext>
            </a:extLst>
          </p:cNvPr>
          <p:cNvSpPr>
            <a:spLocks noGrp="1"/>
          </p:cNvSpPr>
          <p:nvPr>
            <p:ph type="sldNum" sz="quarter" idx="10"/>
          </p:nvPr>
        </p:nvSpPr>
        <p:spPr/>
        <p:txBody>
          <a:bodyPr/>
          <a:lstStyle/>
          <a:p>
            <a:fld id="{FCC6AD18-ACFC-2143-ADAA-25F63D5967FD}" type="slidenum">
              <a:rPr lang="en-US" smtClean="0"/>
              <a:t>10</a:t>
            </a:fld>
            <a:endParaRPr lang="en-US" dirty="0"/>
          </a:p>
        </p:txBody>
      </p:sp>
    </p:spTree>
    <p:extLst>
      <p:ext uri="{BB962C8B-B14F-4D97-AF65-F5344CB8AC3E}">
        <p14:creationId xmlns:p14="http://schemas.microsoft.com/office/powerpoint/2010/main" val="3050742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Kwame: A traumatic brain injury survivor </a:t>
            </a:r>
            <a:br>
              <a:rPr lang="en-US" dirty="0"/>
            </a:br>
            <a:br>
              <a:rPr lang="en-US" dirty="0"/>
            </a:br>
            <a:br>
              <a:rPr lang="en-US" dirty="0"/>
            </a:br>
            <a:endParaRPr lang="en-US" dirty="0"/>
          </a:p>
        </p:txBody>
      </p:sp>
      <p:pic>
        <p:nvPicPr>
          <p:cNvPr id="6" name="Content Placeholder 5" descr="Black man in a white t-shirt and casual jacket, standing outside looking down. ">
            <a:extLst>
              <a:ext uri="{FF2B5EF4-FFF2-40B4-BE49-F238E27FC236}">
                <a16:creationId xmlns:a16="http://schemas.microsoft.com/office/drawing/2014/main" id="{AF641EA9-1618-7A4A-9842-F175181EAA4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492369" y="1220531"/>
            <a:ext cx="3094566" cy="4641850"/>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801314"/>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I got lost making a shopping order and I wanted to go back to the previous step. I hit the back button on the browser navigation bar and it reloaded the home page. I had to start all over again.</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There is a clear back button on each step and when I use the browser back button it also works.</a:t>
            </a:r>
          </a:p>
          <a:p>
            <a:endParaRPr lang="en-US" dirty="0">
              <a:solidFill>
                <a:srgbClr val="000000"/>
              </a:solidFill>
            </a:endParaRPr>
          </a:p>
          <a:p>
            <a:pPr algn="l"/>
            <a:r>
              <a:rPr lang="en-US" b="1" i="0" dirty="0">
                <a:solidFill>
                  <a:srgbClr val="000000"/>
                </a:solidFill>
                <a:effectLst/>
                <a:latin typeface="Arial" panose="020B0604020202020204" pitchFamily="34" charset="0"/>
              </a:rPr>
              <a:t>Sample User Needs:</a:t>
            </a:r>
          </a:p>
          <a:p>
            <a:pPr marL="285750" indent="-285750" algn="l">
              <a:buFont typeface="Arial" panose="020B0604020202020204" pitchFamily="34" charset="0"/>
              <a:buChar char="•"/>
            </a:pPr>
            <a:r>
              <a:rPr lang="en-US" dirty="0">
                <a:solidFill>
                  <a:srgbClr val="000000"/>
                </a:solidFill>
              </a:rPr>
              <a:t>Provide Search</a:t>
            </a:r>
            <a:endParaRPr lang="en-US"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en-US" dirty="0">
                <a:solidFill>
                  <a:srgbClr val="000000"/>
                </a:solidFill>
              </a:rPr>
              <a:t>Make the site hierarchy easy to understand and navigate</a:t>
            </a:r>
          </a:p>
          <a:p>
            <a:pPr marL="285750" indent="-285750">
              <a:buFont typeface="Arial" panose="020B0604020202020204" pitchFamily="34" charset="0"/>
              <a:buChar char="•"/>
            </a:pPr>
            <a:r>
              <a:rPr lang="en-US" dirty="0">
                <a:solidFill>
                  <a:srgbClr val="000000"/>
                </a:solidFill>
              </a:rPr>
              <a:t>Use a clear and understandable page structure</a:t>
            </a:r>
          </a:p>
          <a:p>
            <a:pPr marL="285750" indent="-285750">
              <a:buFont typeface="Arial" panose="020B0604020202020204" pitchFamily="34" charset="0"/>
              <a:buChar char="•"/>
            </a:pPr>
            <a:r>
              <a:rPr lang="en-US" dirty="0">
                <a:solidFill>
                  <a:srgbClr val="000000"/>
                </a:solidFill>
              </a:rPr>
              <a:t>Help the user stay safe</a:t>
            </a:r>
          </a:p>
          <a:p>
            <a:pPr marL="285750" indent="-285750">
              <a:buFont typeface="Arial" panose="020B0604020202020204" pitchFamily="34" charset="0"/>
              <a:buChar char="•"/>
            </a:pPr>
            <a:r>
              <a:rPr lang="en-US" dirty="0">
                <a:solidFill>
                  <a:srgbClr val="000000"/>
                </a:solidFill>
              </a:rPr>
              <a:t>Limit interruptions</a:t>
            </a:r>
          </a:p>
          <a:p>
            <a:pPr marL="285750" indent="-285750">
              <a:buFont typeface="Arial" panose="020B0604020202020204" pitchFamily="34" charset="0"/>
              <a:buChar char="•"/>
            </a:pPr>
            <a:r>
              <a:rPr lang="en-US" dirty="0">
                <a:solidFill>
                  <a:srgbClr val="000000"/>
                </a:solidFill>
              </a:rPr>
              <a:t>Avoid too much content</a:t>
            </a:r>
          </a:p>
          <a:p>
            <a:pPr marL="285750" indent="-285750">
              <a:buFont typeface="Arial" panose="020B0604020202020204" pitchFamily="34" charset="0"/>
              <a:buChar char="•"/>
            </a:pPr>
            <a:r>
              <a:rPr lang="en-US" dirty="0">
                <a:solidFill>
                  <a:srgbClr val="000000"/>
                </a:solidFill>
              </a:rPr>
              <a:t>Provide information so a user can complete and prepare for a task</a:t>
            </a:r>
          </a:p>
          <a:p>
            <a:pPr marL="285750" indent="-285750">
              <a:buFont typeface="Arial" panose="020B0604020202020204" pitchFamily="34" charset="0"/>
              <a:buChar char="•"/>
            </a:pPr>
            <a:r>
              <a:rPr lang="en-US" dirty="0">
                <a:solidFill>
                  <a:srgbClr val="000000"/>
                </a:solidFill>
              </a:rPr>
              <a:t>Make short critical paths</a:t>
            </a:r>
          </a:p>
          <a:p>
            <a:pPr marL="285750" indent="-285750">
              <a:buFont typeface="Arial" panose="020B0604020202020204" pitchFamily="34" charset="0"/>
              <a:buChar char="•"/>
            </a:pPr>
            <a:r>
              <a:rPr lang="en-US" dirty="0">
                <a:solidFill>
                  <a:srgbClr val="000000"/>
                </a:solidFill>
              </a:rPr>
              <a:t>Make the purpose of your page clear</a:t>
            </a:r>
          </a:p>
        </p:txBody>
      </p:sp>
      <p:sp>
        <p:nvSpPr>
          <p:cNvPr id="7" name="Slide Number Placeholder 6">
            <a:extLst>
              <a:ext uri="{FF2B5EF4-FFF2-40B4-BE49-F238E27FC236}">
                <a16:creationId xmlns:a16="http://schemas.microsoft.com/office/drawing/2014/main" id="{E3ED1B63-5EC7-AA43-921E-C1014418C986}"/>
              </a:ext>
            </a:extLst>
          </p:cNvPr>
          <p:cNvSpPr>
            <a:spLocks noGrp="1"/>
          </p:cNvSpPr>
          <p:nvPr>
            <p:ph type="sldNum" sz="quarter" idx="10"/>
          </p:nvPr>
        </p:nvSpPr>
        <p:spPr/>
        <p:txBody>
          <a:bodyPr/>
          <a:lstStyle/>
          <a:p>
            <a:fld id="{FCC6AD18-ACFC-2143-ADAA-25F63D5967FD}" type="slidenum">
              <a:rPr lang="en-US" smtClean="0"/>
              <a:t>11</a:t>
            </a:fld>
            <a:endParaRPr lang="en-US" dirty="0"/>
          </a:p>
        </p:txBody>
      </p:sp>
    </p:spTree>
    <p:extLst>
      <p:ext uri="{BB962C8B-B14F-4D97-AF65-F5344CB8AC3E}">
        <p14:creationId xmlns:p14="http://schemas.microsoft.com/office/powerpoint/2010/main" val="153137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Gopal: Retired lawyer with dementia</a:t>
            </a:r>
            <a:br>
              <a:rPr lang="en-US" dirty="0"/>
            </a:br>
            <a:br>
              <a:rPr lang="en-US" dirty="0"/>
            </a:br>
            <a:endParaRPr lang="en-US" dirty="0"/>
          </a:p>
        </p:txBody>
      </p:sp>
      <p:pic>
        <p:nvPicPr>
          <p:cNvPr id="7" name="Content Placeholder 6" descr="Older Indian man in a business suit standing in a garage. He is looking at the camera with his arms crossed.">
            <a:extLst>
              <a:ext uri="{FF2B5EF4-FFF2-40B4-BE49-F238E27FC236}">
                <a16:creationId xmlns:a16="http://schemas.microsoft.com/office/drawing/2014/main" id="{F5659C4E-9E9A-264A-B6BB-CB6867A6470C}"/>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721217" y="1298783"/>
            <a:ext cx="3179974" cy="467902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030499" y="1164408"/>
            <a:ext cx="7806713"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want to turn the volume up but there is no dial?</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volume button with a label that makes sense, so I know what to press.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Design forms to prevent mistakes</a:t>
            </a:r>
          </a:p>
          <a:p>
            <a:pPr marL="285750" indent="-285750">
              <a:buFont typeface="Arial" panose="020B0604020202020204" pitchFamily="34" charset="0"/>
              <a:buChar char="•"/>
            </a:pPr>
            <a:r>
              <a:rPr lang="en-US" sz="2000" dirty="0">
                <a:solidFill>
                  <a:srgbClr val="000000"/>
                </a:solidFill>
              </a:rPr>
              <a:t>Use clear visible labels</a:t>
            </a:r>
          </a:p>
          <a:p>
            <a:pPr marL="285750" indent="-285750">
              <a:buFont typeface="Arial" panose="020B0604020202020204" pitchFamily="34" charset="0"/>
              <a:buChar char="•"/>
            </a:pPr>
            <a:r>
              <a:rPr lang="en-US" sz="2000" dirty="0">
                <a:solidFill>
                  <a:srgbClr val="000000"/>
                </a:solidFill>
              </a:rPr>
              <a:t>Accept different input formats</a:t>
            </a:r>
          </a:p>
          <a:p>
            <a:pPr marL="285750" indent="-285750">
              <a:buFont typeface="Arial" panose="020B0604020202020204" pitchFamily="34" charset="0"/>
              <a:buChar char="•"/>
            </a:pPr>
            <a:r>
              <a:rPr lang="en-US" sz="2000" dirty="0">
                <a:solidFill>
                  <a:srgbClr val="000000"/>
                </a:solidFill>
              </a:rPr>
              <a:t>Avoid data loss and “timeouts”</a:t>
            </a:r>
          </a:p>
          <a:p>
            <a:pPr marL="285750" indent="-285750">
              <a:buFont typeface="Arial" panose="020B0604020202020204" pitchFamily="34" charset="0"/>
              <a:buChar char="•"/>
            </a:pPr>
            <a:r>
              <a:rPr lang="en-US" sz="2000" dirty="0">
                <a:solidFill>
                  <a:srgbClr val="000000"/>
                </a:solidFill>
              </a:rPr>
              <a:t>Notify users of fees and charges at the start of a task</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Use familiar metrics and units</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Clearly state the results and disadvantages of actions, options, and selections</a:t>
            </a:r>
          </a:p>
        </p:txBody>
      </p:sp>
      <p:sp>
        <p:nvSpPr>
          <p:cNvPr id="9" name="Slide Number Placeholder 8">
            <a:extLst>
              <a:ext uri="{FF2B5EF4-FFF2-40B4-BE49-F238E27FC236}">
                <a16:creationId xmlns:a16="http://schemas.microsoft.com/office/drawing/2014/main" id="{0199A15D-F1D9-5C40-BC8C-F38041343429}"/>
              </a:ext>
            </a:extLst>
          </p:cNvPr>
          <p:cNvSpPr>
            <a:spLocks noGrp="1"/>
          </p:cNvSpPr>
          <p:nvPr>
            <p:ph type="sldNum" sz="quarter" idx="10"/>
          </p:nvPr>
        </p:nvSpPr>
        <p:spPr/>
        <p:txBody>
          <a:bodyPr/>
          <a:lstStyle/>
          <a:p>
            <a:fld id="{FCC6AD18-ACFC-2143-ADAA-25F63D5967FD}" type="slidenum">
              <a:rPr lang="en-US" smtClean="0"/>
              <a:t>12</a:t>
            </a:fld>
            <a:endParaRPr lang="en-US" dirty="0"/>
          </a:p>
        </p:txBody>
      </p:sp>
    </p:spTree>
    <p:extLst>
      <p:ext uri="{BB962C8B-B14F-4D97-AF65-F5344CB8AC3E}">
        <p14:creationId xmlns:p14="http://schemas.microsoft.com/office/powerpoint/2010/main" val="1088650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Patterns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13</a:t>
            </a:fld>
            <a:endParaRPr lang="en-US" dirty="0"/>
          </a:p>
        </p:txBody>
      </p:sp>
    </p:spTree>
    <p:extLst>
      <p:ext uri="{BB962C8B-B14F-4D97-AF65-F5344CB8AC3E}">
        <p14:creationId xmlns:p14="http://schemas.microsoft.com/office/powerpoint/2010/main" val="83441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1EF0E-A509-9449-AEF7-55ECB28D6A6F}"/>
              </a:ext>
            </a:extLst>
          </p:cNvPr>
          <p:cNvSpPr>
            <a:spLocks noGrp="1"/>
          </p:cNvSpPr>
          <p:nvPr>
            <p:ph type="title"/>
          </p:nvPr>
        </p:nvSpPr>
        <p:spPr/>
        <p:txBody>
          <a:bodyPr/>
          <a:lstStyle/>
          <a:p>
            <a:r>
              <a:rPr lang="en-US" dirty="0"/>
              <a:t>Explain implied content</a:t>
            </a:r>
          </a:p>
        </p:txBody>
      </p:sp>
      <p:sp>
        <p:nvSpPr>
          <p:cNvPr id="3" name="Content Placeholder 2">
            <a:extLst>
              <a:ext uri="{FF2B5EF4-FFF2-40B4-BE49-F238E27FC236}">
                <a16:creationId xmlns:a16="http://schemas.microsoft.com/office/drawing/2014/main" id="{BA07E7B1-8AF6-004F-8890-F867E6E740ED}"/>
              </a:ext>
            </a:extLst>
          </p:cNvPr>
          <p:cNvSpPr>
            <a:spLocks noGrp="1"/>
          </p:cNvSpPr>
          <p:nvPr>
            <p:ph idx="1"/>
          </p:nvPr>
        </p:nvSpPr>
        <p:spPr>
          <a:xfrm>
            <a:off x="484095" y="1301262"/>
            <a:ext cx="6605818" cy="4642338"/>
          </a:xfrm>
        </p:spPr>
        <p:txBody>
          <a:bodyPr/>
          <a:lstStyle/>
          <a:p>
            <a:pPr marL="0" indent="0">
              <a:buNone/>
            </a:pPr>
            <a:r>
              <a:rPr lang="en-US" dirty="0"/>
              <a:t>Provide definitions or explanations for implied or ambiguous information such:</a:t>
            </a:r>
          </a:p>
          <a:p>
            <a:pPr lvl="1"/>
            <a:r>
              <a:rPr lang="en-US" dirty="0"/>
              <a:t>body gestures,</a:t>
            </a:r>
          </a:p>
          <a:p>
            <a:pPr lvl="1"/>
            <a:r>
              <a:rPr lang="en-US" dirty="0"/>
              <a:t>emotions,</a:t>
            </a:r>
          </a:p>
          <a:p>
            <a:pPr lvl="1"/>
            <a:r>
              <a:rPr lang="en-US" dirty="0"/>
              <a:t>jokes,</a:t>
            </a:r>
          </a:p>
          <a:p>
            <a:pPr lvl="1"/>
            <a:r>
              <a:rPr lang="en-US" dirty="0"/>
              <a:t>sarcasm,</a:t>
            </a:r>
          </a:p>
          <a:p>
            <a:pPr lvl="1"/>
            <a:r>
              <a:rPr lang="en-US" dirty="0"/>
              <a:t>metaphors and simile, and</a:t>
            </a:r>
          </a:p>
          <a:p>
            <a:pPr lvl="1"/>
            <a:r>
              <a:rPr lang="en-US" dirty="0"/>
              <a:t>facial expressions</a:t>
            </a:r>
          </a:p>
        </p:txBody>
      </p:sp>
      <p:pic>
        <p:nvPicPr>
          <p:cNvPr id="6" name="Picture 5" descr="Baby deeply frowning with clenched fists sitting on a blanket. ">
            <a:extLst>
              <a:ext uri="{FF2B5EF4-FFF2-40B4-BE49-F238E27FC236}">
                <a16:creationId xmlns:a16="http://schemas.microsoft.com/office/drawing/2014/main" id="{CF845551-C4C1-DFB2-1086-49D739A5AD48}"/>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7098188" y="1111496"/>
            <a:ext cx="3964048" cy="5136904"/>
          </a:xfrm>
          <a:prstGeom prst="rect">
            <a:avLst/>
          </a:prstGeom>
        </p:spPr>
      </p:pic>
      <p:sp>
        <p:nvSpPr>
          <p:cNvPr id="8" name="Slide Number Placeholder 7">
            <a:extLst>
              <a:ext uri="{FF2B5EF4-FFF2-40B4-BE49-F238E27FC236}">
                <a16:creationId xmlns:a16="http://schemas.microsoft.com/office/drawing/2014/main" id="{764DE312-742C-5941-89A7-2DCB033003BA}"/>
              </a:ext>
            </a:extLst>
          </p:cNvPr>
          <p:cNvSpPr>
            <a:spLocks noGrp="1"/>
          </p:cNvSpPr>
          <p:nvPr>
            <p:ph type="sldNum" sz="quarter" idx="10"/>
          </p:nvPr>
        </p:nvSpPr>
        <p:spPr/>
        <p:txBody>
          <a:bodyPr/>
          <a:lstStyle/>
          <a:p>
            <a:fld id="{FCC6AD18-ACFC-2143-ADAA-25F63D5967FD}" type="slidenum">
              <a:rPr lang="en-US" smtClean="0"/>
              <a:t>14</a:t>
            </a:fld>
            <a:endParaRPr lang="en-US" dirty="0"/>
          </a:p>
        </p:txBody>
      </p:sp>
    </p:spTree>
    <p:extLst>
      <p:ext uri="{BB962C8B-B14F-4D97-AF65-F5344CB8AC3E}">
        <p14:creationId xmlns:p14="http://schemas.microsoft.com/office/powerpoint/2010/main" val="10656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F494-E4E8-D543-AAE8-86B5332EBE8D}"/>
              </a:ext>
            </a:extLst>
          </p:cNvPr>
          <p:cNvSpPr>
            <a:spLocks noGrp="1"/>
          </p:cNvSpPr>
          <p:nvPr>
            <p:ph type="title"/>
          </p:nvPr>
        </p:nvSpPr>
        <p:spPr/>
        <p:txBody>
          <a:bodyPr/>
          <a:lstStyle/>
          <a:p>
            <a:pPr marL="0" indent="0">
              <a:buNone/>
            </a:pPr>
            <a:r>
              <a:rPr lang="en-US" dirty="0"/>
              <a:t>Before a user performs a task consisting of multiple steps, ensure they have an estimate of the amount of effort required to complete the task:</a:t>
            </a:r>
          </a:p>
        </p:txBody>
      </p:sp>
      <p:sp>
        <p:nvSpPr>
          <p:cNvPr id="3" name="Content Placeholder 2">
            <a:extLst>
              <a:ext uri="{FF2B5EF4-FFF2-40B4-BE49-F238E27FC236}">
                <a16:creationId xmlns:a16="http://schemas.microsoft.com/office/drawing/2014/main" id="{95A4FB91-250D-7C42-9ADC-F5C545EF9074}"/>
              </a:ext>
            </a:extLst>
          </p:cNvPr>
          <p:cNvSpPr>
            <a:spLocks noGrp="1"/>
          </p:cNvSpPr>
          <p:nvPr>
            <p:ph idx="1"/>
          </p:nvPr>
        </p:nvSpPr>
        <p:spPr>
          <a:xfrm>
            <a:off x="484095" y="2489200"/>
            <a:ext cx="10972800" cy="3454400"/>
          </a:xfrm>
        </p:spPr>
        <p:txBody>
          <a:bodyPr/>
          <a:lstStyle/>
          <a:p>
            <a:r>
              <a:rPr lang="en-US" dirty="0"/>
              <a:t>the time it might take,</a:t>
            </a:r>
          </a:p>
          <a:p>
            <a:r>
              <a:rPr lang="en-US" dirty="0"/>
              <a:t>details of any resources needed to perform the task, and</a:t>
            </a:r>
          </a:p>
          <a:p>
            <a:r>
              <a:rPr lang="en-US" dirty="0"/>
              <a:t>overview of the process and next step.</a:t>
            </a:r>
          </a:p>
          <a:p>
            <a:r>
              <a:rPr lang="en-US" dirty="0"/>
              <a:t>Once the user starts the task, ensure the user clearly understands when the task is still “in-process” and when it has been completed.</a:t>
            </a:r>
            <a:br>
              <a:rPr lang="en-US" dirty="0"/>
            </a:br>
            <a:endParaRPr lang="en-US" dirty="0"/>
          </a:p>
        </p:txBody>
      </p:sp>
      <p:sp>
        <p:nvSpPr>
          <p:cNvPr id="4" name="Slide Number Placeholder 3">
            <a:extLst>
              <a:ext uri="{FF2B5EF4-FFF2-40B4-BE49-F238E27FC236}">
                <a16:creationId xmlns:a16="http://schemas.microsoft.com/office/drawing/2014/main" id="{13C6CC4C-511F-1D46-8E3B-F4077DBB342D}"/>
              </a:ext>
            </a:extLst>
          </p:cNvPr>
          <p:cNvSpPr>
            <a:spLocks noGrp="1"/>
          </p:cNvSpPr>
          <p:nvPr>
            <p:ph type="sldNum" sz="quarter" idx="10"/>
          </p:nvPr>
        </p:nvSpPr>
        <p:spPr/>
        <p:txBody>
          <a:bodyPr/>
          <a:lstStyle/>
          <a:p>
            <a:fld id="{FCC6AD18-ACFC-2143-ADAA-25F63D5967FD}" type="slidenum">
              <a:rPr lang="en-US" smtClean="0"/>
              <a:t>15</a:t>
            </a:fld>
            <a:endParaRPr lang="en-US" dirty="0"/>
          </a:p>
        </p:txBody>
      </p:sp>
    </p:spTree>
    <p:extLst>
      <p:ext uri="{BB962C8B-B14F-4D97-AF65-F5344CB8AC3E}">
        <p14:creationId xmlns:p14="http://schemas.microsoft.com/office/powerpoint/2010/main" val="389975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A8A-C0A0-B74B-B355-9F0B28EE0C62}"/>
              </a:ext>
            </a:extLst>
          </p:cNvPr>
          <p:cNvSpPr>
            <a:spLocks noGrp="1"/>
          </p:cNvSpPr>
          <p:nvPr>
            <p:ph type="title"/>
          </p:nvPr>
        </p:nvSpPr>
        <p:spPr>
          <a:xfrm>
            <a:off x="492370" y="509098"/>
            <a:ext cx="10074030" cy="792164"/>
          </a:xfrm>
        </p:spPr>
        <p:txBody>
          <a:bodyPr/>
          <a:lstStyle/>
          <a:p>
            <a:r>
              <a:rPr lang="en-US" dirty="0"/>
              <a:t>Example: Federal student aid</a:t>
            </a:r>
          </a:p>
        </p:txBody>
      </p:sp>
      <p:pic>
        <p:nvPicPr>
          <p:cNvPr id="3" name="Picture 2" descr="Federal Student Aid Webpage.  It includes 3 cards with details on Who should complete this? How long will it take? What do I need?">
            <a:extLst>
              <a:ext uri="{FF2B5EF4-FFF2-40B4-BE49-F238E27FC236}">
                <a16:creationId xmlns:a16="http://schemas.microsoft.com/office/drawing/2014/main" id="{D0C5C886-51F2-399B-9113-E4F9EC958D1A}"/>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92370" y="1161562"/>
            <a:ext cx="10225066" cy="4922677"/>
          </a:xfrm>
          <a:prstGeom prst="rect">
            <a:avLst/>
          </a:prstGeom>
        </p:spPr>
      </p:pic>
      <p:sp>
        <p:nvSpPr>
          <p:cNvPr id="5" name="Slide Number Placeholder 4">
            <a:extLst>
              <a:ext uri="{FF2B5EF4-FFF2-40B4-BE49-F238E27FC236}">
                <a16:creationId xmlns:a16="http://schemas.microsoft.com/office/drawing/2014/main" id="{D900C70E-F001-BA48-BD01-728521A4A975}"/>
              </a:ext>
            </a:extLst>
          </p:cNvPr>
          <p:cNvSpPr>
            <a:spLocks noGrp="1"/>
          </p:cNvSpPr>
          <p:nvPr>
            <p:ph type="sldNum" sz="quarter" idx="10"/>
          </p:nvPr>
        </p:nvSpPr>
        <p:spPr/>
        <p:txBody>
          <a:bodyPr/>
          <a:lstStyle/>
          <a:p>
            <a:fld id="{FCC6AD18-ACFC-2143-ADAA-25F63D5967FD}" type="slidenum">
              <a:rPr lang="en-US" smtClean="0"/>
              <a:t>16</a:t>
            </a:fld>
            <a:endParaRPr lang="en-US" dirty="0"/>
          </a:p>
        </p:txBody>
      </p:sp>
    </p:spTree>
    <p:extLst>
      <p:ext uri="{BB962C8B-B14F-4D97-AF65-F5344CB8AC3E}">
        <p14:creationId xmlns:p14="http://schemas.microsoft.com/office/powerpoint/2010/main" val="1177721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p:txBody>
          <a:bodyPr/>
          <a:lstStyle/>
          <a:p>
            <a:r>
              <a:rPr lang="en-US" dirty="0"/>
              <a:t>Clearly state the results and disadvantages of actions, options, and selections</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a:xfrm>
            <a:off x="484095" y="1814052"/>
            <a:ext cx="10972800" cy="4129548"/>
          </a:xfrm>
        </p:spPr>
        <p:txBody>
          <a:bodyPr/>
          <a:lstStyle/>
          <a:p>
            <a:pPr marL="0" indent="0">
              <a:buNone/>
            </a:pPr>
            <a:r>
              <a:rPr lang="en-US" dirty="0"/>
              <a:t>When presenting users with actions and selections, clearly explain the benefits, risks and consequences of each option. This includes any:</a:t>
            </a:r>
          </a:p>
          <a:p>
            <a:r>
              <a:rPr lang="en-US" dirty="0"/>
              <a:t>changes from what the user asked for,</a:t>
            </a:r>
          </a:p>
          <a:p>
            <a:r>
              <a:rPr lang="en-US" dirty="0"/>
              <a:t>disadvantages from the standard product or offering,</a:t>
            </a:r>
          </a:p>
          <a:p>
            <a:r>
              <a:rPr lang="en-US" dirty="0"/>
              <a:t>features that may be a risk to users wellbeing or finances.</a:t>
            </a:r>
          </a:p>
          <a:p>
            <a:endParaRPr lang="en-US" dirty="0"/>
          </a:p>
        </p:txBody>
      </p:sp>
      <p:sp>
        <p:nvSpPr>
          <p:cNvPr id="4" name="Slide Number Placeholder 3">
            <a:extLst>
              <a:ext uri="{FF2B5EF4-FFF2-40B4-BE49-F238E27FC236}">
                <a16:creationId xmlns:a16="http://schemas.microsoft.com/office/drawing/2014/main" id="{D3F40009-1C33-4342-A9BA-3563087EA5C8}"/>
              </a:ext>
            </a:extLst>
          </p:cNvPr>
          <p:cNvSpPr>
            <a:spLocks noGrp="1"/>
          </p:cNvSpPr>
          <p:nvPr>
            <p:ph type="sldNum" sz="quarter" idx="10"/>
          </p:nvPr>
        </p:nvSpPr>
        <p:spPr/>
        <p:txBody>
          <a:bodyPr/>
          <a:lstStyle/>
          <a:p>
            <a:fld id="{FCC6AD18-ACFC-2143-ADAA-25F63D5967FD}" type="slidenum">
              <a:rPr lang="en-US" smtClean="0"/>
              <a:t>17</a:t>
            </a:fld>
            <a:endParaRPr lang="en-US" dirty="0"/>
          </a:p>
        </p:txBody>
      </p:sp>
    </p:spTree>
    <p:extLst>
      <p:ext uri="{BB962C8B-B14F-4D97-AF65-F5344CB8AC3E}">
        <p14:creationId xmlns:p14="http://schemas.microsoft.com/office/powerpoint/2010/main" val="2568283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0103D-696D-EC4C-B38F-429474963E23}"/>
              </a:ext>
            </a:extLst>
          </p:cNvPr>
          <p:cNvSpPr>
            <a:spLocks noGrp="1"/>
          </p:cNvSpPr>
          <p:nvPr>
            <p:ph type="title"/>
          </p:nvPr>
        </p:nvSpPr>
        <p:spPr/>
        <p:txBody>
          <a:bodyPr/>
          <a:lstStyle/>
          <a:p>
            <a:r>
              <a:rPr lang="en-US" dirty="0"/>
              <a:t>Examples from an airline</a:t>
            </a:r>
          </a:p>
        </p:txBody>
      </p:sp>
      <p:pic>
        <p:nvPicPr>
          <p:cNvPr id="2" name="Picture 1" descr="Seat selection map with the premium seats clearly marked along with the price increase.">
            <a:extLst>
              <a:ext uri="{FF2B5EF4-FFF2-40B4-BE49-F238E27FC236}">
                <a16:creationId xmlns:a16="http://schemas.microsoft.com/office/drawing/2014/main" id="{013F7451-465E-CB41-8E85-1BFE31407CCD}"/>
              </a:ext>
            </a:extLst>
          </p:cNvPr>
          <p:cNvPicPr>
            <a:picLocks noChangeAspect="1"/>
          </p:cNvPicPr>
          <p:nvPr/>
        </p:nvPicPr>
        <p:blipFill>
          <a:blip r:embed="rId3"/>
          <a:stretch>
            <a:fillRect/>
          </a:stretch>
        </p:blipFill>
        <p:spPr>
          <a:xfrm>
            <a:off x="492370" y="1301262"/>
            <a:ext cx="7639248" cy="3179463"/>
          </a:xfrm>
          <a:prstGeom prst="rect">
            <a:avLst/>
          </a:prstGeom>
        </p:spPr>
      </p:pic>
      <p:pic>
        <p:nvPicPr>
          <p:cNvPr id="3" name="Picture 2" descr="We use cookie to personalize content and ads, provide social share features, and anlyze our traffic. To deliver personalized ads, we share information about your use of our site wiht our advertising and anlystics partners. Cookie settings. Allow All.">
            <a:extLst>
              <a:ext uri="{FF2B5EF4-FFF2-40B4-BE49-F238E27FC236}">
                <a16:creationId xmlns:a16="http://schemas.microsoft.com/office/drawing/2014/main" id="{3A8FC6CD-900B-9B4B-9E9B-9D0E35289F5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369" y="4940420"/>
            <a:ext cx="11258287" cy="1010003"/>
          </a:xfrm>
          <a:prstGeom prst="rect">
            <a:avLst/>
          </a:prstGeom>
        </p:spPr>
      </p:pic>
      <p:sp>
        <p:nvSpPr>
          <p:cNvPr id="6" name="Slide Number Placeholder 5">
            <a:extLst>
              <a:ext uri="{FF2B5EF4-FFF2-40B4-BE49-F238E27FC236}">
                <a16:creationId xmlns:a16="http://schemas.microsoft.com/office/drawing/2014/main" id="{85DDE304-E634-1343-8E34-0A0262BA9271}"/>
              </a:ext>
            </a:extLst>
          </p:cNvPr>
          <p:cNvSpPr>
            <a:spLocks noGrp="1"/>
          </p:cNvSpPr>
          <p:nvPr>
            <p:ph type="sldNum" sz="quarter" idx="10"/>
          </p:nvPr>
        </p:nvSpPr>
        <p:spPr/>
        <p:txBody>
          <a:bodyPr/>
          <a:lstStyle/>
          <a:p>
            <a:fld id="{FCC6AD18-ACFC-2143-ADAA-25F63D5967FD}" type="slidenum">
              <a:rPr lang="en-US" smtClean="0"/>
              <a:t>18</a:t>
            </a:fld>
            <a:endParaRPr lang="en-US" dirty="0"/>
          </a:p>
        </p:txBody>
      </p:sp>
    </p:spTree>
    <p:extLst>
      <p:ext uri="{BB962C8B-B14F-4D97-AF65-F5344CB8AC3E}">
        <p14:creationId xmlns:p14="http://schemas.microsoft.com/office/powerpoint/2010/main" val="4084468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A5230-DE9A-3045-843D-D18DE390E1E9}"/>
              </a:ext>
            </a:extLst>
          </p:cNvPr>
          <p:cNvSpPr>
            <a:spLocks noGrp="1"/>
          </p:cNvSpPr>
          <p:nvPr>
            <p:ph type="title"/>
          </p:nvPr>
        </p:nvSpPr>
        <p:spPr/>
        <p:txBody>
          <a:bodyPr/>
          <a:lstStyle/>
          <a:p>
            <a:r>
              <a:rPr lang="en-US" dirty="0"/>
              <a:t>Provide alternatives for numbers / numerical concepts.</a:t>
            </a:r>
          </a:p>
        </p:txBody>
      </p:sp>
      <p:sp>
        <p:nvSpPr>
          <p:cNvPr id="3" name="Content Placeholder 2">
            <a:extLst>
              <a:ext uri="{FF2B5EF4-FFF2-40B4-BE49-F238E27FC236}">
                <a16:creationId xmlns:a16="http://schemas.microsoft.com/office/drawing/2014/main" id="{1AF99F30-B4DA-3F4B-A2FD-F047E250E358}"/>
              </a:ext>
            </a:extLst>
          </p:cNvPr>
          <p:cNvSpPr>
            <a:spLocks noGrp="1"/>
          </p:cNvSpPr>
          <p:nvPr>
            <p:ph idx="1"/>
          </p:nvPr>
        </p:nvSpPr>
        <p:spPr>
          <a:xfrm>
            <a:off x="484095" y="1740310"/>
            <a:ext cx="10972800" cy="4203290"/>
          </a:xfrm>
        </p:spPr>
        <p:txBody>
          <a:bodyPr/>
          <a:lstStyle/>
          <a:p>
            <a:r>
              <a:rPr lang="en-US" dirty="0"/>
              <a:t>Provide a description or representation for numerical content such as:</a:t>
            </a:r>
          </a:p>
          <a:p>
            <a:pPr lvl="1"/>
            <a:r>
              <a:rPr lang="en-US" dirty="0"/>
              <a:t>size</a:t>
            </a:r>
          </a:p>
          <a:p>
            <a:pPr lvl="1"/>
            <a:r>
              <a:rPr lang="en-US" dirty="0"/>
              <a:t>quantity</a:t>
            </a:r>
          </a:p>
          <a:p>
            <a:pPr lvl="1"/>
            <a:r>
              <a:rPr lang="en-US" dirty="0"/>
              <a:t>distance</a:t>
            </a:r>
          </a:p>
          <a:p>
            <a:pPr lvl="1"/>
            <a:r>
              <a:rPr lang="en-US" dirty="0"/>
              <a:t>time</a:t>
            </a:r>
          </a:p>
          <a:p>
            <a:pPr lvl="1"/>
            <a:r>
              <a:rPr lang="en-US" dirty="0"/>
              <a:t>date</a:t>
            </a:r>
          </a:p>
        </p:txBody>
      </p:sp>
      <p:sp>
        <p:nvSpPr>
          <p:cNvPr id="5" name="TextBox 4">
            <a:extLst>
              <a:ext uri="{FF2B5EF4-FFF2-40B4-BE49-F238E27FC236}">
                <a16:creationId xmlns:a16="http://schemas.microsoft.com/office/drawing/2014/main" id="{FB4F0CD7-405D-5047-875A-0B2FAECF597C}"/>
              </a:ext>
            </a:extLst>
          </p:cNvPr>
          <p:cNvSpPr txBox="1"/>
          <p:nvPr/>
        </p:nvSpPr>
        <p:spPr>
          <a:xfrm>
            <a:off x="3860390" y="2655075"/>
            <a:ext cx="6098458" cy="2591479"/>
          </a:xfrm>
          <a:prstGeom prst="rect">
            <a:avLst/>
          </a:prstGeom>
          <a:noFill/>
        </p:spPr>
        <p:txBody>
          <a:bodyPr wrap="square">
            <a:spAutoFit/>
          </a:bodyPr>
          <a:lstStyle/>
          <a:p>
            <a:pPr marL="742950" lvl="1" indent="-285750">
              <a:spcBef>
                <a:spcPct val="20000"/>
              </a:spcBef>
              <a:buClr>
                <a:srgbClr val="F45025"/>
              </a:buClr>
              <a:buFont typeface="Wingdings" pitchFamily="2" charset="2"/>
              <a:buChar char="§"/>
            </a:pPr>
            <a:r>
              <a:rPr lang="en-US" sz="2800" dirty="0">
                <a:latin typeface="+mn-lt"/>
              </a:rPr>
              <a:t>temperature</a:t>
            </a:r>
          </a:p>
          <a:p>
            <a:pPr marL="742950" lvl="1" indent="-285750">
              <a:spcBef>
                <a:spcPct val="20000"/>
              </a:spcBef>
              <a:buClr>
                <a:srgbClr val="F45025"/>
              </a:buClr>
              <a:buFont typeface="Wingdings" pitchFamily="2" charset="2"/>
              <a:buChar char="§"/>
            </a:pPr>
            <a:r>
              <a:rPr lang="en-US" sz="2800" dirty="0">
                <a:latin typeface="+mn-lt"/>
              </a:rPr>
              <a:t>positive/negative</a:t>
            </a:r>
          </a:p>
          <a:p>
            <a:pPr marL="742950" lvl="1" indent="-285750">
              <a:spcBef>
                <a:spcPct val="20000"/>
              </a:spcBef>
              <a:buClr>
                <a:srgbClr val="F45025"/>
              </a:buClr>
              <a:buFont typeface="Wingdings" pitchFamily="2" charset="2"/>
              <a:buChar char="§"/>
            </a:pPr>
            <a:r>
              <a:rPr lang="en-US" sz="2800" dirty="0">
                <a:latin typeface="+mn-lt"/>
              </a:rPr>
              <a:t>calculations</a:t>
            </a:r>
          </a:p>
          <a:p>
            <a:pPr marL="742950" lvl="1" indent="-285750">
              <a:spcBef>
                <a:spcPct val="20000"/>
              </a:spcBef>
              <a:buClr>
                <a:srgbClr val="F45025"/>
              </a:buClr>
              <a:buFont typeface="Wingdings" pitchFamily="2" charset="2"/>
              <a:buChar char="§"/>
            </a:pPr>
            <a:r>
              <a:rPr lang="en-US" sz="2800" dirty="0">
                <a:latin typeface="+mn-lt"/>
              </a:rPr>
              <a:t>sequencing</a:t>
            </a:r>
          </a:p>
          <a:p>
            <a:pPr marL="742950" lvl="1" indent="-285750">
              <a:spcBef>
                <a:spcPct val="20000"/>
              </a:spcBef>
              <a:buClr>
                <a:srgbClr val="F45025"/>
              </a:buClr>
              <a:buFont typeface="Wingdings" pitchFamily="2" charset="2"/>
              <a:buChar char="§"/>
            </a:pPr>
            <a:r>
              <a:rPr lang="en-US" sz="2800" dirty="0">
                <a:latin typeface="+mn-lt"/>
              </a:rPr>
              <a:t>percentages.</a:t>
            </a:r>
          </a:p>
        </p:txBody>
      </p:sp>
      <p:sp>
        <p:nvSpPr>
          <p:cNvPr id="6" name="Slide Number Placeholder 5">
            <a:extLst>
              <a:ext uri="{FF2B5EF4-FFF2-40B4-BE49-F238E27FC236}">
                <a16:creationId xmlns:a16="http://schemas.microsoft.com/office/drawing/2014/main" id="{991F0A65-4104-124B-A112-9FFD6EF6A546}"/>
              </a:ext>
            </a:extLst>
          </p:cNvPr>
          <p:cNvSpPr>
            <a:spLocks noGrp="1"/>
          </p:cNvSpPr>
          <p:nvPr>
            <p:ph type="sldNum" sz="quarter" idx="10"/>
          </p:nvPr>
        </p:nvSpPr>
        <p:spPr/>
        <p:txBody>
          <a:bodyPr/>
          <a:lstStyle/>
          <a:p>
            <a:fld id="{FCC6AD18-ACFC-2143-ADAA-25F63D5967FD}" type="slidenum">
              <a:rPr lang="en-US" smtClean="0"/>
              <a:t>19</a:t>
            </a:fld>
            <a:endParaRPr lang="en-US" dirty="0"/>
          </a:p>
        </p:txBody>
      </p:sp>
    </p:spTree>
    <p:extLst>
      <p:ext uri="{BB962C8B-B14F-4D97-AF65-F5344CB8AC3E}">
        <p14:creationId xmlns:p14="http://schemas.microsoft.com/office/powerpoint/2010/main" val="117813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B230-4E15-BE4D-8215-05196AD6CEEA}"/>
              </a:ext>
            </a:extLst>
          </p:cNvPr>
          <p:cNvSpPr>
            <a:spLocks noGrp="1"/>
          </p:cNvSpPr>
          <p:nvPr>
            <p:ph type="title"/>
          </p:nvPr>
        </p:nvSpPr>
        <p:spPr/>
        <p:txBody>
          <a:bodyPr/>
          <a:lstStyle/>
          <a:p>
            <a:r>
              <a:rPr lang="en-US" dirty="0"/>
              <a:t>Goals of this talk</a:t>
            </a:r>
          </a:p>
        </p:txBody>
      </p:sp>
      <p:sp>
        <p:nvSpPr>
          <p:cNvPr id="3" name="Content Placeholder 2">
            <a:extLst>
              <a:ext uri="{FF2B5EF4-FFF2-40B4-BE49-F238E27FC236}">
                <a16:creationId xmlns:a16="http://schemas.microsoft.com/office/drawing/2014/main" id="{49CD89A7-7D49-9B4C-9FAB-33C43616EF3E}"/>
              </a:ext>
            </a:extLst>
          </p:cNvPr>
          <p:cNvSpPr>
            <a:spLocks noGrp="1"/>
          </p:cNvSpPr>
          <p:nvPr>
            <p:ph idx="1"/>
          </p:nvPr>
        </p:nvSpPr>
        <p:spPr>
          <a:xfrm>
            <a:off x="484094" y="1301262"/>
            <a:ext cx="10972800" cy="4642338"/>
          </a:xfrm>
        </p:spPr>
        <p:txBody>
          <a:bodyPr/>
          <a:lstStyle/>
          <a:p>
            <a:pPr>
              <a:spcBef>
                <a:spcPts val="1272"/>
              </a:spcBef>
            </a:pPr>
            <a:r>
              <a:rPr lang="en-US" sz="3200" dirty="0"/>
              <a:t>Humanize and diversify “cognitive and learning disabilities”</a:t>
            </a:r>
          </a:p>
          <a:p>
            <a:pPr>
              <a:spcBef>
                <a:spcPts val="1272"/>
              </a:spcBef>
            </a:pPr>
            <a:r>
              <a:rPr lang="en-US" sz="3200" dirty="0"/>
              <a:t>Introduce design patterns that support people with cognitive and learning disabilities</a:t>
            </a:r>
          </a:p>
          <a:p>
            <a:pPr>
              <a:spcBef>
                <a:spcPts val="1272"/>
              </a:spcBef>
            </a:pPr>
            <a:r>
              <a:rPr lang="en-US" sz="3200" dirty="0"/>
              <a:t>Discuss strategies for incorporating design patterns in design work</a:t>
            </a:r>
          </a:p>
        </p:txBody>
      </p:sp>
      <p:sp>
        <p:nvSpPr>
          <p:cNvPr id="5" name="Slide Number Placeholder 4">
            <a:extLst>
              <a:ext uri="{FF2B5EF4-FFF2-40B4-BE49-F238E27FC236}">
                <a16:creationId xmlns:a16="http://schemas.microsoft.com/office/drawing/2014/main" id="{9AFD67BA-76BC-B047-9390-9D3FFA17FF14}"/>
              </a:ext>
            </a:extLst>
          </p:cNvPr>
          <p:cNvSpPr>
            <a:spLocks noGrp="1"/>
          </p:cNvSpPr>
          <p:nvPr>
            <p:ph type="sldNum" sz="quarter" idx="10"/>
          </p:nvPr>
        </p:nvSpPr>
        <p:spPr/>
        <p:txBody>
          <a:bodyPr/>
          <a:lstStyle/>
          <a:p>
            <a:fld id="{FCC6AD18-ACFC-2143-ADAA-25F63D5967FD}" type="slidenum">
              <a:rPr lang="en-US" smtClean="0"/>
              <a:t>2</a:t>
            </a:fld>
            <a:endParaRPr lang="en-US" dirty="0"/>
          </a:p>
        </p:txBody>
      </p:sp>
    </p:spTree>
    <p:extLst>
      <p:ext uri="{BB962C8B-B14F-4D97-AF65-F5344CB8AC3E}">
        <p14:creationId xmlns:p14="http://schemas.microsoft.com/office/powerpoint/2010/main" val="354003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DE93-AA84-A247-8FF3-2268549D6D52}"/>
              </a:ext>
            </a:extLst>
          </p:cNvPr>
          <p:cNvSpPr>
            <a:spLocks noGrp="1"/>
          </p:cNvSpPr>
          <p:nvPr>
            <p:ph type="title"/>
          </p:nvPr>
        </p:nvSpPr>
        <p:spPr/>
        <p:txBody>
          <a:bodyPr/>
          <a:lstStyle/>
          <a:p>
            <a:r>
              <a:rPr lang="en-US" dirty="0"/>
              <a:t>How warm or cold is 272 Kelvin?</a:t>
            </a:r>
          </a:p>
        </p:txBody>
      </p:sp>
      <p:graphicFrame>
        <p:nvGraphicFramePr>
          <p:cNvPr id="19" name="Table 19" descr="This table shows clothing needed for various temperatures. 272 K has a heavy coat, wool hat and gloves. 283 K has a light weight coat. 294 K has a t-shirt and light pants. 305 K has shorts and a tank top.">
            <a:extLst>
              <a:ext uri="{FF2B5EF4-FFF2-40B4-BE49-F238E27FC236}">
                <a16:creationId xmlns:a16="http://schemas.microsoft.com/office/drawing/2014/main" id="{EA393080-02DD-7A4A-B7EC-BDAFD9E229BB}"/>
              </a:ext>
            </a:extLst>
          </p:cNvPr>
          <p:cNvGraphicFramePr>
            <a:graphicFrameLocks noGrp="1"/>
          </p:cNvGraphicFramePr>
          <p:nvPr>
            <p:extLst>
              <p:ext uri="{D42A27DB-BD31-4B8C-83A1-F6EECF244321}">
                <p14:modId xmlns:p14="http://schemas.microsoft.com/office/powerpoint/2010/main" val="1851203949"/>
              </p:ext>
            </p:extLst>
          </p:nvPr>
        </p:nvGraphicFramePr>
        <p:xfrm>
          <a:off x="609600" y="1308044"/>
          <a:ext cx="10972800" cy="4305245"/>
        </p:xfrm>
        <a:graphic>
          <a:graphicData uri="http://schemas.openxmlformats.org/drawingml/2006/table">
            <a:tbl>
              <a:tblPr firstRow="1" bandRow="1">
                <a:tableStyleId>{912C8C85-51F0-491E-9774-3900AFEF0FD7}</a:tableStyleId>
              </a:tblPr>
              <a:tblGrid>
                <a:gridCol w="2743200">
                  <a:extLst>
                    <a:ext uri="{9D8B030D-6E8A-4147-A177-3AD203B41FA5}">
                      <a16:colId xmlns:a16="http://schemas.microsoft.com/office/drawing/2014/main" val="3454526229"/>
                    </a:ext>
                  </a:extLst>
                </a:gridCol>
                <a:gridCol w="2743200">
                  <a:extLst>
                    <a:ext uri="{9D8B030D-6E8A-4147-A177-3AD203B41FA5}">
                      <a16:colId xmlns:a16="http://schemas.microsoft.com/office/drawing/2014/main" val="1768802781"/>
                    </a:ext>
                  </a:extLst>
                </a:gridCol>
                <a:gridCol w="2743200">
                  <a:extLst>
                    <a:ext uri="{9D8B030D-6E8A-4147-A177-3AD203B41FA5}">
                      <a16:colId xmlns:a16="http://schemas.microsoft.com/office/drawing/2014/main" val="3424487917"/>
                    </a:ext>
                  </a:extLst>
                </a:gridCol>
                <a:gridCol w="2743200">
                  <a:extLst>
                    <a:ext uri="{9D8B030D-6E8A-4147-A177-3AD203B41FA5}">
                      <a16:colId xmlns:a16="http://schemas.microsoft.com/office/drawing/2014/main" val="1430210474"/>
                    </a:ext>
                  </a:extLst>
                </a:gridCol>
              </a:tblGrid>
              <a:tr h="4381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272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283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294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305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extLst>
                  <a:ext uri="{0D108BD9-81ED-4DB2-BD59-A6C34878D82A}">
                    <a16:rowId xmlns:a16="http://schemas.microsoft.com/office/drawing/2014/main" val="3984197007"/>
                  </a:ext>
                </a:extLst>
              </a:tr>
              <a:tr h="386710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5624323"/>
                  </a:ext>
                </a:extLst>
              </a:tr>
            </a:tbl>
          </a:graphicData>
        </a:graphic>
      </p:graphicFrame>
      <p:pic>
        <p:nvPicPr>
          <p:cNvPr id="10" name="Picture 9">
            <a:extLst>
              <a:ext uri="{FF2B5EF4-FFF2-40B4-BE49-F238E27FC236}">
                <a16:creationId xmlns:a16="http://schemas.microsoft.com/office/drawing/2014/main" id="{82422507-BD24-31FC-5CAF-E583FF98054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3449551" y="1879932"/>
            <a:ext cx="2529219" cy="3541218"/>
          </a:xfrm>
          <a:prstGeom prst="rect">
            <a:avLst/>
          </a:prstGeom>
        </p:spPr>
      </p:pic>
      <p:pic>
        <p:nvPicPr>
          <p:cNvPr id="13" name="Picture 12">
            <a:extLst>
              <a:ext uri="{FF2B5EF4-FFF2-40B4-BE49-F238E27FC236}">
                <a16:creationId xmlns:a16="http://schemas.microsoft.com/office/drawing/2014/main" id="{0BDDA1ED-3E88-C216-BB75-DA380F26AD84}"/>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8967907" y="1879435"/>
            <a:ext cx="2444338" cy="3566741"/>
          </a:xfrm>
          <a:prstGeom prst="rect">
            <a:avLst/>
          </a:prstGeom>
        </p:spPr>
      </p:pic>
      <p:pic>
        <p:nvPicPr>
          <p:cNvPr id="16" name="Picture 15">
            <a:extLst>
              <a:ext uri="{FF2B5EF4-FFF2-40B4-BE49-F238E27FC236}">
                <a16:creationId xmlns:a16="http://schemas.microsoft.com/office/drawing/2014/main" id="{E3F22C7C-0250-03DB-3E13-8CDA1A6942A8}"/>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6162260" y="1879435"/>
            <a:ext cx="2595653" cy="3566741"/>
          </a:xfrm>
          <a:prstGeom prst="rect">
            <a:avLst/>
          </a:prstGeom>
        </p:spPr>
      </p:pic>
      <p:pic>
        <p:nvPicPr>
          <p:cNvPr id="20" name="Picture 19">
            <a:extLst>
              <a:ext uri="{FF2B5EF4-FFF2-40B4-BE49-F238E27FC236}">
                <a16:creationId xmlns:a16="http://schemas.microsoft.com/office/drawing/2014/main" id="{5F642323-4839-5770-6880-FC511E22148C}"/>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73822" y="1879436"/>
            <a:ext cx="2601791" cy="3541714"/>
          </a:xfrm>
          <a:prstGeom prst="rect">
            <a:avLst/>
          </a:prstGeom>
        </p:spPr>
      </p:pic>
      <p:sp>
        <p:nvSpPr>
          <p:cNvPr id="22" name="Slide Number Placeholder 21">
            <a:extLst>
              <a:ext uri="{FF2B5EF4-FFF2-40B4-BE49-F238E27FC236}">
                <a16:creationId xmlns:a16="http://schemas.microsoft.com/office/drawing/2014/main" id="{1B803AF8-90A0-A946-9524-FA1D56D8E4E8}"/>
              </a:ext>
            </a:extLst>
          </p:cNvPr>
          <p:cNvSpPr>
            <a:spLocks noGrp="1"/>
          </p:cNvSpPr>
          <p:nvPr>
            <p:ph type="sldNum" sz="quarter" idx="10"/>
          </p:nvPr>
        </p:nvSpPr>
        <p:spPr/>
        <p:txBody>
          <a:bodyPr/>
          <a:lstStyle/>
          <a:p>
            <a:fld id="{FCC6AD18-ACFC-2143-ADAA-25F63D5967FD}" type="slidenum">
              <a:rPr lang="en-US" smtClean="0"/>
              <a:t>20</a:t>
            </a:fld>
            <a:endParaRPr lang="en-US" dirty="0"/>
          </a:p>
        </p:txBody>
      </p:sp>
    </p:spTree>
    <p:extLst>
      <p:ext uri="{BB962C8B-B14F-4D97-AF65-F5344CB8AC3E}">
        <p14:creationId xmlns:p14="http://schemas.microsoft.com/office/powerpoint/2010/main" val="462580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Provide a login that does not rely on memory or other cognitive skills</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a:xfrm>
            <a:off x="484095" y="1719618"/>
            <a:ext cx="10972800" cy="4223982"/>
          </a:xfrm>
        </p:spPr>
        <p:txBody>
          <a:bodyPr/>
          <a:lstStyle/>
          <a:p>
            <a:pPr marL="0" indent="0">
              <a:buNone/>
            </a:pPr>
            <a:r>
              <a:rPr lang="en-US" dirty="0"/>
              <a:t>Users can login, register, and reset credentials, without having more cognitive abilities then they need to use a simple web page. </a:t>
            </a:r>
          </a:p>
          <a:p>
            <a:pPr marL="0" indent="0">
              <a:buNone/>
            </a:pPr>
            <a:r>
              <a:rPr lang="en-US" dirty="0"/>
              <a:t>They do not have to:</a:t>
            </a:r>
          </a:p>
          <a:p>
            <a:pPr lvl="1"/>
            <a:r>
              <a:rPr lang="en-US" sz="2400" dirty="0"/>
              <a:t>memorize character strings,</a:t>
            </a:r>
          </a:p>
          <a:p>
            <a:pPr lvl="1"/>
            <a:r>
              <a:rPr lang="en-US" sz="2400" dirty="0"/>
              <a:t>perform calculations,</a:t>
            </a:r>
          </a:p>
          <a:p>
            <a:pPr lvl="1"/>
            <a:r>
              <a:rPr lang="en-US" sz="2400" dirty="0"/>
              <a:t>copy content,</a:t>
            </a:r>
          </a:p>
          <a:p>
            <a:pPr lvl="1"/>
            <a:r>
              <a:rPr lang="en-US" sz="2400" dirty="0"/>
              <a:t>answer puzzles,</a:t>
            </a:r>
          </a:p>
          <a:p>
            <a:pPr lvl="1"/>
            <a:r>
              <a:rPr lang="en-US" sz="2400" dirty="0"/>
              <a:t>reliably reproduce gestures, or</a:t>
            </a:r>
          </a:p>
          <a:p>
            <a:pPr lvl="1"/>
            <a:r>
              <a:rPr lang="en-US" sz="2400" dirty="0"/>
              <a:t>recognize characters presented on screen, and then enter them into an input field.</a:t>
            </a:r>
          </a:p>
        </p:txBody>
      </p:sp>
      <p:sp>
        <p:nvSpPr>
          <p:cNvPr id="4" name="Slide Number Placeholder 3">
            <a:extLst>
              <a:ext uri="{FF2B5EF4-FFF2-40B4-BE49-F238E27FC236}">
                <a16:creationId xmlns:a16="http://schemas.microsoft.com/office/drawing/2014/main" id="{4D640497-CC37-4B4A-A18C-AF8852DF8B54}"/>
              </a:ext>
            </a:extLst>
          </p:cNvPr>
          <p:cNvSpPr>
            <a:spLocks noGrp="1"/>
          </p:cNvSpPr>
          <p:nvPr>
            <p:ph type="sldNum" sz="quarter" idx="10"/>
          </p:nvPr>
        </p:nvSpPr>
        <p:spPr/>
        <p:txBody>
          <a:bodyPr/>
          <a:lstStyle/>
          <a:p>
            <a:fld id="{FCC6AD18-ACFC-2143-ADAA-25F63D5967FD}" type="slidenum">
              <a:rPr lang="en-US" smtClean="0"/>
              <a:t>21</a:t>
            </a:fld>
            <a:endParaRPr lang="en-US" dirty="0"/>
          </a:p>
        </p:txBody>
      </p:sp>
    </p:spTree>
    <p:extLst>
      <p:ext uri="{BB962C8B-B14F-4D97-AF65-F5344CB8AC3E}">
        <p14:creationId xmlns:p14="http://schemas.microsoft.com/office/powerpoint/2010/main" val="126220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Break media into chunks </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r>
              <a:rPr lang="en-US" dirty="0"/>
              <a:t>Provide a logical organization and structure that is easy to navigate.</a:t>
            </a:r>
          </a:p>
          <a:p>
            <a:pPr lvl="1"/>
            <a:r>
              <a:rPr lang="en-US" dirty="0"/>
              <a:t>Divide long pieces of media into segments that are:</a:t>
            </a:r>
          </a:p>
          <a:p>
            <a:pPr lvl="1"/>
            <a:r>
              <a:rPr lang="en-US" dirty="0"/>
              <a:t>logical,</a:t>
            </a:r>
          </a:p>
          <a:p>
            <a:pPr lvl="1"/>
            <a:r>
              <a:rPr lang="en-US" dirty="0"/>
              <a:t>short,</a:t>
            </a:r>
          </a:p>
          <a:p>
            <a:pPr lvl="1"/>
            <a:r>
              <a:rPr lang="en-US" dirty="0"/>
              <a:t>labeled,</a:t>
            </a:r>
          </a:p>
          <a:p>
            <a:pPr lvl="1"/>
            <a:r>
              <a:rPr lang="en-US" dirty="0"/>
              <a:t>easy to identify, and</a:t>
            </a:r>
          </a:p>
          <a:p>
            <a:pPr lvl="1"/>
            <a:r>
              <a:rPr lang="en-US" dirty="0"/>
              <a:t>easy to reach or jump to</a:t>
            </a:r>
          </a:p>
        </p:txBody>
      </p:sp>
      <p:sp>
        <p:nvSpPr>
          <p:cNvPr id="4" name="Slide Number Placeholder 3">
            <a:extLst>
              <a:ext uri="{FF2B5EF4-FFF2-40B4-BE49-F238E27FC236}">
                <a16:creationId xmlns:a16="http://schemas.microsoft.com/office/drawing/2014/main" id="{286E0916-48CC-5042-AEBD-0C470036E4AB}"/>
              </a:ext>
            </a:extLst>
          </p:cNvPr>
          <p:cNvSpPr>
            <a:spLocks noGrp="1"/>
          </p:cNvSpPr>
          <p:nvPr>
            <p:ph type="sldNum" sz="quarter" idx="10"/>
          </p:nvPr>
        </p:nvSpPr>
        <p:spPr/>
        <p:txBody>
          <a:bodyPr/>
          <a:lstStyle/>
          <a:p>
            <a:fld id="{FCC6AD18-ACFC-2143-ADAA-25F63D5967FD}" type="slidenum">
              <a:rPr lang="en-US" smtClean="0"/>
              <a:t>22</a:t>
            </a:fld>
            <a:endParaRPr lang="en-US" dirty="0"/>
          </a:p>
        </p:txBody>
      </p:sp>
    </p:spTree>
    <p:extLst>
      <p:ext uri="{BB962C8B-B14F-4D97-AF65-F5344CB8AC3E}">
        <p14:creationId xmlns:p14="http://schemas.microsoft.com/office/powerpoint/2010/main" val="3420277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2D682-3E5D-6D43-B01A-0FB14D5076FB}"/>
              </a:ext>
            </a:extLst>
          </p:cNvPr>
          <p:cNvSpPr>
            <a:spLocks noGrp="1"/>
          </p:cNvSpPr>
          <p:nvPr>
            <p:ph type="title"/>
          </p:nvPr>
        </p:nvSpPr>
        <p:spPr/>
        <p:txBody>
          <a:bodyPr/>
          <a:lstStyle/>
          <a:p>
            <a:r>
              <a:rPr lang="en-US" dirty="0"/>
              <a:t>Example: Yoga video</a:t>
            </a:r>
          </a:p>
        </p:txBody>
      </p:sp>
      <p:pic>
        <p:nvPicPr>
          <p:cNvPr id="6" name="Picture 5" descr="5 day fit Yoga. Menu 1, 2, 3, 4, and 5. A Caucasian woman in black tank top and leggings doing a yoga pose.">
            <a:extLst>
              <a:ext uri="{FF2B5EF4-FFF2-40B4-BE49-F238E27FC236}">
                <a16:creationId xmlns:a16="http://schemas.microsoft.com/office/drawing/2014/main" id="{8A72B2C6-D2D1-DF06-0F2E-6FA0171AB2E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958608" y="1301262"/>
            <a:ext cx="10274784" cy="4638179"/>
          </a:xfrm>
          <a:prstGeom prst="rect">
            <a:avLst/>
          </a:prstGeom>
        </p:spPr>
      </p:pic>
      <p:sp>
        <p:nvSpPr>
          <p:cNvPr id="7" name="Slide Number Placeholder 6">
            <a:extLst>
              <a:ext uri="{FF2B5EF4-FFF2-40B4-BE49-F238E27FC236}">
                <a16:creationId xmlns:a16="http://schemas.microsoft.com/office/drawing/2014/main" id="{243FCC53-714B-A84F-9CA1-462156C2D6D2}"/>
              </a:ext>
            </a:extLst>
          </p:cNvPr>
          <p:cNvSpPr>
            <a:spLocks noGrp="1"/>
          </p:cNvSpPr>
          <p:nvPr>
            <p:ph type="sldNum" sz="quarter" idx="10"/>
          </p:nvPr>
        </p:nvSpPr>
        <p:spPr/>
        <p:txBody>
          <a:bodyPr/>
          <a:lstStyle/>
          <a:p>
            <a:fld id="{FCC6AD18-ACFC-2143-ADAA-25F63D5967FD}" type="slidenum">
              <a:rPr lang="en-US" smtClean="0"/>
              <a:t>23</a:t>
            </a:fld>
            <a:endParaRPr lang="en-US" dirty="0"/>
          </a:p>
        </p:txBody>
      </p:sp>
    </p:spTree>
    <p:extLst>
      <p:ext uri="{BB962C8B-B14F-4D97-AF65-F5344CB8AC3E}">
        <p14:creationId xmlns:p14="http://schemas.microsoft.com/office/powerpoint/2010/main" val="23886664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BA0C-07A9-5E4A-8674-103494A57C38}"/>
              </a:ext>
            </a:extLst>
          </p:cNvPr>
          <p:cNvSpPr>
            <a:spLocks noGrp="1"/>
          </p:cNvSpPr>
          <p:nvPr>
            <p:ph type="title"/>
          </p:nvPr>
        </p:nvSpPr>
        <p:spPr/>
        <p:txBody>
          <a:bodyPr/>
          <a:lstStyle/>
          <a:p>
            <a:r>
              <a:rPr lang="en-US" dirty="0"/>
              <a:t>Support a personalized and familiar interface </a:t>
            </a:r>
          </a:p>
        </p:txBody>
      </p:sp>
      <p:sp>
        <p:nvSpPr>
          <p:cNvPr id="3" name="Content Placeholder 2">
            <a:extLst>
              <a:ext uri="{FF2B5EF4-FFF2-40B4-BE49-F238E27FC236}">
                <a16:creationId xmlns:a16="http://schemas.microsoft.com/office/drawing/2014/main" id="{DE23001B-5B3D-3E4B-B716-AACCE44F63DF}"/>
              </a:ext>
            </a:extLst>
          </p:cNvPr>
          <p:cNvSpPr>
            <a:spLocks noGrp="1"/>
          </p:cNvSpPr>
          <p:nvPr>
            <p:ph idx="1"/>
          </p:nvPr>
        </p:nvSpPr>
        <p:spPr/>
        <p:txBody>
          <a:bodyPr/>
          <a:lstStyle/>
          <a:p>
            <a:pPr marL="0" indent="0">
              <a:buNone/>
            </a:pPr>
            <a:r>
              <a:rPr lang="en-US" sz="2400" dirty="0"/>
              <a:t>Provide users with a way to personalize their interface to make it familiar. This can be done by:</a:t>
            </a:r>
          </a:p>
          <a:p>
            <a:r>
              <a:rPr lang="en-US" sz="2400" dirty="0"/>
              <a:t>Allowing user preferences on presentation such as font style, font size, line heights, margins, and contrast. </a:t>
            </a:r>
          </a:p>
          <a:p>
            <a:r>
              <a:rPr lang="en-US" sz="2400" dirty="0"/>
              <a:t>Allowing a rollback to a previous interface that the user is familiar with and knows how to use.</a:t>
            </a:r>
          </a:p>
          <a:p>
            <a:r>
              <a:rPr lang="en-US" sz="2400" dirty="0"/>
              <a:t>Adding semantics on controls, links, and symbols that allow the user to control the experience. </a:t>
            </a:r>
          </a:p>
          <a:p>
            <a:r>
              <a:rPr lang="en-US" sz="2400" dirty="0"/>
              <a:t>Ensure the user knows the personalization options and can easily configure them. Clear instructions can help.</a:t>
            </a:r>
            <a:br>
              <a:rPr lang="en-US" sz="2400" dirty="0"/>
            </a:br>
            <a:endParaRPr lang="en-US" sz="2400" dirty="0"/>
          </a:p>
        </p:txBody>
      </p:sp>
      <p:sp>
        <p:nvSpPr>
          <p:cNvPr id="4" name="Slide Number Placeholder 3">
            <a:extLst>
              <a:ext uri="{FF2B5EF4-FFF2-40B4-BE49-F238E27FC236}">
                <a16:creationId xmlns:a16="http://schemas.microsoft.com/office/drawing/2014/main" id="{08DB4E65-5EC8-FF44-8CE8-1FCC3744EAFD}"/>
              </a:ext>
            </a:extLst>
          </p:cNvPr>
          <p:cNvSpPr>
            <a:spLocks noGrp="1"/>
          </p:cNvSpPr>
          <p:nvPr>
            <p:ph type="sldNum" sz="quarter" idx="10"/>
          </p:nvPr>
        </p:nvSpPr>
        <p:spPr/>
        <p:txBody>
          <a:bodyPr/>
          <a:lstStyle/>
          <a:p>
            <a:fld id="{FCC6AD18-ACFC-2143-ADAA-25F63D5967FD}" type="slidenum">
              <a:rPr lang="en-US" smtClean="0"/>
              <a:t>24</a:t>
            </a:fld>
            <a:endParaRPr lang="en-US" dirty="0"/>
          </a:p>
        </p:txBody>
      </p:sp>
    </p:spTree>
    <p:extLst>
      <p:ext uri="{BB962C8B-B14F-4D97-AF65-F5344CB8AC3E}">
        <p14:creationId xmlns:p14="http://schemas.microsoft.com/office/powerpoint/2010/main" val="3802666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Guide &amp; System</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25</a:t>
            </a:fld>
            <a:endParaRPr lang="en-US" dirty="0"/>
          </a:p>
        </p:txBody>
      </p:sp>
    </p:spTree>
    <p:extLst>
      <p:ext uri="{BB962C8B-B14F-4D97-AF65-F5344CB8AC3E}">
        <p14:creationId xmlns:p14="http://schemas.microsoft.com/office/powerpoint/2010/main" val="304199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3905-A38F-FDA3-302F-80EFDC132774}"/>
              </a:ext>
            </a:extLst>
          </p:cNvPr>
          <p:cNvSpPr>
            <a:spLocks noGrp="1"/>
          </p:cNvSpPr>
          <p:nvPr>
            <p:ph type="title"/>
          </p:nvPr>
        </p:nvSpPr>
        <p:spPr>
          <a:xfrm>
            <a:off x="492369" y="509098"/>
            <a:ext cx="11215535" cy="792164"/>
          </a:xfrm>
        </p:spPr>
        <p:txBody>
          <a:bodyPr/>
          <a:lstStyle/>
          <a:p>
            <a:r>
              <a:rPr lang="en-US" dirty="0"/>
              <a:t>Use design guides &amp; systems to create consistency </a:t>
            </a:r>
          </a:p>
        </p:txBody>
      </p:sp>
      <p:sp>
        <p:nvSpPr>
          <p:cNvPr id="3" name="Content Placeholder 2">
            <a:extLst>
              <a:ext uri="{FF2B5EF4-FFF2-40B4-BE49-F238E27FC236}">
                <a16:creationId xmlns:a16="http://schemas.microsoft.com/office/drawing/2014/main" id="{51DDEF7B-0AF5-D1C1-AA88-C5AC8D065C7A}"/>
              </a:ext>
            </a:extLst>
          </p:cNvPr>
          <p:cNvSpPr>
            <a:spLocks noGrp="1"/>
          </p:cNvSpPr>
          <p:nvPr>
            <p:ph idx="1"/>
          </p:nvPr>
        </p:nvSpPr>
        <p:spPr/>
        <p:txBody>
          <a:bodyPr/>
          <a:lstStyle/>
          <a:p>
            <a:pPr marL="57150" indent="0">
              <a:buNone/>
            </a:pPr>
            <a:r>
              <a:rPr lang="en-US" sz="3200" dirty="0"/>
              <a:t>Document</a:t>
            </a:r>
          </a:p>
          <a:p>
            <a:pPr lvl="1"/>
            <a:r>
              <a:rPr lang="en-US" sz="3200" dirty="0"/>
              <a:t>Components</a:t>
            </a:r>
          </a:p>
          <a:p>
            <a:pPr lvl="1"/>
            <a:r>
              <a:rPr lang="en-US" sz="3200" dirty="0"/>
              <a:t>Navigation approach</a:t>
            </a:r>
          </a:p>
          <a:p>
            <a:pPr lvl="1"/>
            <a:r>
              <a:rPr lang="en-US" sz="3200" dirty="0"/>
              <a:t>Layouts</a:t>
            </a:r>
          </a:p>
          <a:p>
            <a:pPr lvl="1"/>
            <a:r>
              <a:rPr lang="en-US" sz="3200" dirty="0"/>
              <a:t>Color scheme</a:t>
            </a:r>
          </a:p>
          <a:p>
            <a:pPr lvl="1"/>
            <a:r>
              <a:rPr lang="en-US" sz="3200" dirty="0"/>
              <a:t>Fonts</a:t>
            </a:r>
          </a:p>
          <a:p>
            <a:pPr lvl="1"/>
            <a:r>
              <a:rPr lang="en-US" sz="3200" dirty="0"/>
              <a:t>Icons</a:t>
            </a:r>
          </a:p>
          <a:p>
            <a:pPr lvl="1"/>
            <a:r>
              <a:rPr lang="en-US" sz="3200" dirty="0"/>
              <a:t>Language</a:t>
            </a:r>
          </a:p>
        </p:txBody>
      </p:sp>
      <p:pic>
        <p:nvPicPr>
          <p:cNvPr id="7" name="Picture 6" descr="Screenshot of a design system displaying requirements for breadcrumbs. The left navigation lists Utilities, Language Style Guide, and Components. Components is expanded. ">
            <a:extLst>
              <a:ext uri="{FF2B5EF4-FFF2-40B4-BE49-F238E27FC236}">
                <a16:creationId xmlns:a16="http://schemas.microsoft.com/office/drawing/2014/main" id="{2443A83C-FEB8-3CE3-4A6B-C7D4BFC5231B}"/>
              </a:ext>
            </a:extLst>
          </p:cNvPr>
          <p:cNvPicPr>
            <a:picLocks noChangeAspect="1"/>
          </p:cNvPicPr>
          <p:nvPr/>
        </p:nvPicPr>
        <p:blipFill>
          <a:blip r:embed="rId3"/>
          <a:stretch>
            <a:fillRect/>
          </a:stretch>
        </p:blipFill>
        <p:spPr>
          <a:xfrm>
            <a:off x="5152907" y="1256202"/>
            <a:ext cx="6546724" cy="5092700"/>
          </a:xfrm>
          <a:prstGeom prst="rect">
            <a:avLst/>
          </a:prstGeom>
        </p:spPr>
      </p:pic>
      <p:sp>
        <p:nvSpPr>
          <p:cNvPr id="4" name="Slide Number Placeholder 3">
            <a:extLst>
              <a:ext uri="{FF2B5EF4-FFF2-40B4-BE49-F238E27FC236}">
                <a16:creationId xmlns:a16="http://schemas.microsoft.com/office/drawing/2014/main" id="{08FE04CD-9017-173E-90F4-736EB6D35A73}"/>
              </a:ext>
            </a:extLst>
          </p:cNvPr>
          <p:cNvSpPr>
            <a:spLocks noGrp="1"/>
          </p:cNvSpPr>
          <p:nvPr>
            <p:ph type="sldNum" sz="quarter" idx="10"/>
          </p:nvPr>
        </p:nvSpPr>
        <p:spPr/>
        <p:txBody>
          <a:bodyPr/>
          <a:lstStyle/>
          <a:p>
            <a:fld id="{FCC6AD18-ACFC-2143-ADAA-25F63D5967FD}" type="slidenum">
              <a:rPr lang="en-US" smtClean="0"/>
              <a:t>26</a:t>
            </a:fld>
            <a:endParaRPr lang="en-US" dirty="0"/>
          </a:p>
        </p:txBody>
      </p:sp>
      <p:sp>
        <p:nvSpPr>
          <p:cNvPr id="5" name="Rectangle 4">
            <a:extLst>
              <a:ext uri="{FF2B5EF4-FFF2-40B4-BE49-F238E27FC236}">
                <a16:creationId xmlns:a16="http://schemas.microsoft.com/office/drawing/2014/main" id="{E22F2AC7-B014-7BEE-FF83-B2803BD06333}"/>
              </a:ext>
              <a:ext uri="{C183D7F6-B498-43B3-948B-1728B52AA6E4}">
                <adec:decorative xmlns:adec="http://schemas.microsoft.com/office/drawing/2017/decorative" val="1"/>
              </a:ext>
            </a:extLst>
          </p:cNvPr>
          <p:cNvSpPr/>
          <p:nvPr/>
        </p:nvSpPr>
        <p:spPr>
          <a:xfrm>
            <a:off x="7357929" y="1683521"/>
            <a:ext cx="228190" cy="37601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54DB3F-B48B-CBAC-9804-DBF2F5800A8D}"/>
              </a:ext>
              <a:ext uri="{C183D7F6-B498-43B3-948B-1728B52AA6E4}">
                <adec:decorative xmlns:adec="http://schemas.microsoft.com/office/drawing/2017/decorative" val="1"/>
              </a:ext>
            </a:extLst>
          </p:cNvPr>
          <p:cNvSpPr/>
          <p:nvPr/>
        </p:nvSpPr>
        <p:spPr>
          <a:xfrm>
            <a:off x="7594508" y="1739780"/>
            <a:ext cx="213645" cy="2464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777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2B36-6FF4-3B42-B2FA-E685CAEAB3AE}"/>
              </a:ext>
            </a:extLst>
          </p:cNvPr>
          <p:cNvSpPr>
            <a:spLocks noGrp="1"/>
          </p:cNvSpPr>
          <p:nvPr>
            <p:ph type="title"/>
          </p:nvPr>
        </p:nvSpPr>
        <p:spPr/>
        <p:txBody>
          <a:bodyPr/>
          <a:lstStyle/>
          <a:p>
            <a:pPr marL="57150" indent="0">
              <a:buNone/>
            </a:pPr>
            <a:r>
              <a:rPr lang="en-US" dirty="0"/>
              <a:t>Plain language / clear language</a:t>
            </a:r>
          </a:p>
        </p:txBody>
      </p:sp>
      <p:sp>
        <p:nvSpPr>
          <p:cNvPr id="3" name="Content Placeholder 2">
            <a:extLst>
              <a:ext uri="{FF2B5EF4-FFF2-40B4-BE49-F238E27FC236}">
                <a16:creationId xmlns:a16="http://schemas.microsoft.com/office/drawing/2014/main" id="{9531CD40-FD2E-934E-B08C-8B1E66AD639A}"/>
              </a:ext>
            </a:extLst>
          </p:cNvPr>
          <p:cNvSpPr>
            <a:spLocks noGrp="1"/>
          </p:cNvSpPr>
          <p:nvPr>
            <p:ph idx="1"/>
          </p:nvPr>
        </p:nvSpPr>
        <p:spPr>
          <a:xfrm>
            <a:off x="484095" y="1301262"/>
            <a:ext cx="10972800" cy="3981938"/>
          </a:xfrm>
        </p:spPr>
        <p:txBody>
          <a:bodyPr/>
          <a:lstStyle/>
          <a:p>
            <a:pPr lvl="1"/>
            <a:r>
              <a:rPr lang="en-US" sz="3200" dirty="0"/>
              <a:t>Use common words – define uncommon words</a:t>
            </a:r>
          </a:p>
          <a:p>
            <a:pPr lvl="1"/>
            <a:r>
              <a:rPr lang="en-US" sz="3200" dirty="0"/>
              <a:t>Use a simple tense and voice</a:t>
            </a:r>
          </a:p>
          <a:p>
            <a:pPr lvl="1"/>
            <a:r>
              <a:rPr lang="en-US" sz="3200" dirty="0"/>
              <a:t>Avoid double negatives</a:t>
            </a:r>
          </a:p>
          <a:p>
            <a:pPr lvl="1"/>
            <a:r>
              <a:rPr lang="en-US" sz="3200" dirty="0"/>
              <a:t>Avoid nested clauses</a:t>
            </a:r>
          </a:p>
          <a:p>
            <a:pPr lvl="1"/>
            <a:r>
              <a:rPr lang="en-US" sz="3200" dirty="0"/>
              <a:t>Keep text succinct</a:t>
            </a:r>
          </a:p>
          <a:p>
            <a:pPr lvl="1"/>
            <a:r>
              <a:rPr lang="en-US" sz="3200" dirty="0"/>
              <a:t>Use lists for list content</a:t>
            </a:r>
          </a:p>
        </p:txBody>
      </p:sp>
      <p:sp>
        <p:nvSpPr>
          <p:cNvPr id="5" name="TextBox 4">
            <a:extLst>
              <a:ext uri="{FF2B5EF4-FFF2-40B4-BE49-F238E27FC236}">
                <a16:creationId xmlns:a16="http://schemas.microsoft.com/office/drawing/2014/main" id="{052E636B-C8E4-53F3-8F8D-4011BCCA32B9}"/>
              </a:ext>
            </a:extLst>
          </p:cNvPr>
          <p:cNvSpPr txBox="1"/>
          <p:nvPr/>
        </p:nvSpPr>
        <p:spPr>
          <a:xfrm>
            <a:off x="3771900" y="6120498"/>
            <a:ext cx="5524500" cy="646331"/>
          </a:xfrm>
          <a:prstGeom prst="rect">
            <a:avLst/>
          </a:prstGeom>
          <a:noFill/>
        </p:spPr>
        <p:txBody>
          <a:bodyPr wrap="square" rtlCol="0">
            <a:spAutoFit/>
          </a:bodyPr>
          <a:lstStyle/>
          <a:p>
            <a:r>
              <a:rPr lang="en-US" dirty="0"/>
              <a:t>Learn more at: </a:t>
            </a:r>
            <a:r>
              <a:rPr lang="en-US" dirty="0">
                <a:hlinkClick r:id="rId2"/>
              </a:rPr>
              <a:t>Objective 3: Use Clear and Understandable Content </a:t>
            </a:r>
            <a:r>
              <a:rPr lang="en-US" dirty="0"/>
              <a:t>and </a:t>
            </a:r>
            <a:r>
              <a:rPr lang="en-US" dirty="0">
                <a:hlinkClick r:id="rId3"/>
              </a:rPr>
              <a:t>Plainlanguage.gov</a:t>
            </a:r>
            <a:endParaRPr lang="en-US" dirty="0"/>
          </a:p>
        </p:txBody>
      </p:sp>
      <p:sp>
        <p:nvSpPr>
          <p:cNvPr id="4" name="Slide Number Placeholder 3">
            <a:extLst>
              <a:ext uri="{FF2B5EF4-FFF2-40B4-BE49-F238E27FC236}">
                <a16:creationId xmlns:a16="http://schemas.microsoft.com/office/drawing/2014/main" id="{6431CE4A-9956-8049-B06F-D84D6A03BDCB}"/>
              </a:ext>
            </a:extLst>
          </p:cNvPr>
          <p:cNvSpPr>
            <a:spLocks noGrp="1"/>
          </p:cNvSpPr>
          <p:nvPr>
            <p:ph type="sldNum" sz="quarter" idx="10"/>
          </p:nvPr>
        </p:nvSpPr>
        <p:spPr/>
        <p:txBody>
          <a:bodyPr/>
          <a:lstStyle/>
          <a:p>
            <a:fld id="{FCC6AD18-ACFC-2143-ADAA-25F63D5967FD}" type="slidenum">
              <a:rPr lang="en-US" smtClean="0"/>
              <a:t>27</a:t>
            </a:fld>
            <a:endParaRPr lang="en-US" dirty="0"/>
          </a:p>
        </p:txBody>
      </p:sp>
    </p:spTree>
    <p:extLst>
      <p:ext uri="{BB962C8B-B14F-4D97-AF65-F5344CB8AC3E}">
        <p14:creationId xmlns:p14="http://schemas.microsoft.com/office/powerpoint/2010/main" val="1519368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FD95-8F48-D640-BED0-24C71823FA4D}"/>
              </a:ext>
            </a:extLst>
          </p:cNvPr>
          <p:cNvSpPr>
            <a:spLocks noGrp="1"/>
          </p:cNvSpPr>
          <p:nvPr>
            <p:ph type="ctrTitle"/>
          </p:nvPr>
        </p:nvSpPr>
        <p:spPr/>
        <p:txBody>
          <a:bodyPr/>
          <a:lstStyle/>
          <a:p>
            <a:pPr algn="ctr"/>
            <a:r>
              <a:rPr lang="en-US" sz="6600" dirty="0"/>
              <a:t>Questions?</a:t>
            </a:r>
          </a:p>
        </p:txBody>
      </p:sp>
      <p:sp>
        <p:nvSpPr>
          <p:cNvPr id="4" name="Subtitle 3">
            <a:extLst>
              <a:ext uri="{FF2B5EF4-FFF2-40B4-BE49-F238E27FC236}">
                <a16:creationId xmlns:a16="http://schemas.microsoft.com/office/drawing/2014/main" id="{A0782278-7223-E641-AB31-C834063667E2}"/>
              </a:ext>
            </a:extLst>
          </p:cNvPr>
          <p:cNvSpPr>
            <a:spLocks noGrp="1"/>
          </p:cNvSpPr>
          <p:nvPr>
            <p:ph type="subTitle" idx="1"/>
          </p:nvPr>
        </p:nvSpPr>
        <p:spPr/>
        <p:txBody>
          <a:bodyPr/>
          <a:lstStyle/>
          <a:p>
            <a:r>
              <a:rPr lang="en-US" dirty="0">
                <a:solidFill>
                  <a:schemeClr val="tx1"/>
                </a:solidFill>
              </a:rPr>
              <a:t>Contact Rachael at:</a:t>
            </a:r>
          </a:p>
          <a:p>
            <a:r>
              <a:rPr lang="en-US" dirty="0">
                <a:solidFill>
                  <a:schemeClr val="tx1"/>
                </a:solidFill>
                <a:hlinkClick r:id="rId2"/>
              </a:rPr>
              <a:t>rmontgomery@loc.gov</a:t>
            </a:r>
            <a:r>
              <a:rPr lang="en-US">
                <a:solidFill>
                  <a:schemeClr val="tx1"/>
                </a:solidFill>
              </a:rPr>
              <a:t> </a:t>
            </a:r>
          </a:p>
        </p:txBody>
      </p:sp>
      <p:sp>
        <p:nvSpPr>
          <p:cNvPr id="5" name="Slide Number Placeholder 4">
            <a:extLst>
              <a:ext uri="{FF2B5EF4-FFF2-40B4-BE49-F238E27FC236}">
                <a16:creationId xmlns:a16="http://schemas.microsoft.com/office/drawing/2014/main" id="{6620A523-B432-1944-BE30-C056F7BC693C}"/>
              </a:ext>
            </a:extLst>
          </p:cNvPr>
          <p:cNvSpPr>
            <a:spLocks noGrp="1"/>
          </p:cNvSpPr>
          <p:nvPr>
            <p:ph type="sldNum" sz="quarter" idx="12"/>
          </p:nvPr>
        </p:nvSpPr>
        <p:spPr/>
        <p:txBody>
          <a:bodyPr/>
          <a:lstStyle/>
          <a:p>
            <a:fld id="{FCC6AD18-ACFC-2143-ADAA-25F63D5967FD}" type="slidenum">
              <a:rPr lang="en-US" smtClean="0"/>
              <a:t>28</a:t>
            </a:fld>
            <a:endParaRPr lang="en-US" dirty="0"/>
          </a:p>
        </p:txBody>
      </p:sp>
    </p:spTree>
    <p:extLst>
      <p:ext uri="{BB962C8B-B14F-4D97-AF65-F5344CB8AC3E}">
        <p14:creationId xmlns:p14="http://schemas.microsoft.com/office/powerpoint/2010/main" val="4267556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p:txBody>
          <a:bodyPr/>
          <a:lstStyle/>
          <a:p>
            <a:pPr marL="514350" indent="-514350">
              <a:spcBef>
                <a:spcPts val="1200"/>
              </a:spcBef>
              <a:buFont typeface="+mj-lt"/>
              <a:buAutoNum type="arabicPeriod"/>
            </a:pPr>
            <a:r>
              <a:rPr lang="en-US" sz="3200" dirty="0"/>
              <a:t>Get a copy of these slides</a:t>
            </a:r>
          </a:p>
          <a:p>
            <a:pPr marL="514350" indent="-514350">
              <a:spcBef>
                <a:spcPts val="1200"/>
              </a:spcBef>
              <a:buFont typeface="+mj-lt"/>
              <a:buAutoNum type="arabicPeriod"/>
            </a:pPr>
            <a:r>
              <a:rPr lang="en-US" sz="3200" dirty="0"/>
              <a:t>Read and incorporate </a:t>
            </a:r>
            <a:r>
              <a:rPr lang="en-US" sz="3200" dirty="0">
                <a:hlinkClick r:id="rId2"/>
              </a:rPr>
              <a:t>Making Content Usable</a:t>
            </a:r>
            <a:r>
              <a:rPr lang="en-US" sz="3200" dirty="0"/>
              <a:t> into every stage of your design process</a:t>
            </a:r>
          </a:p>
          <a:p>
            <a:pPr marL="514350" indent="-514350">
              <a:spcBef>
                <a:spcPts val="1200"/>
              </a:spcBef>
              <a:buFont typeface="+mj-lt"/>
              <a:buAutoNum type="arabicPeriod"/>
            </a:pPr>
            <a:r>
              <a:rPr lang="en-US" sz="3200" dirty="0"/>
              <a:t>Include individuals with cognitive and learning disabilities in design, development and user testing whenever possible</a:t>
            </a:r>
          </a:p>
          <a:p>
            <a:pPr marL="514350" indent="-514350">
              <a:spcBef>
                <a:spcPts val="1200"/>
              </a:spcBef>
              <a:buFont typeface="+mj-lt"/>
              <a:buAutoNum type="arabicPeriod"/>
            </a:pPr>
            <a:r>
              <a:rPr lang="en-US" sz="3200" dirty="0"/>
              <a:t>Try out new ideas, get feedback, and iterate</a:t>
            </a:r>
          </a:p>
          <a:p>
            <a:pPr marL="514350" indent="-514350">
              <a:spcBef>
                <a:spcPts val="1200"/>
              </a:spcBef>
              <a:buFont typeface="+mj-lt"/>
              <a:buAutoNum type="arabicPeriod"/>
            </a:pPr>
            <a:endParaRPr lang="en-US" sz="3200" dirty="0"/>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29</a:t>
            </a:fld>
            <a:endParaRPr lang="en-US" dirty="0"/>
          </a:p>
        </p:txBody>
      </p:sp>
    </p:spTree>
    <p:extLst>
      <p:ext uri="{BB962C8B-B14F-4D97-AF65-F5344CB8AC3E}">
        <p14:creationId xmlns:p14="http://schemas.microsoft.com/office/powerpoint/2010/main" val="384113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B801-9202-2949-A56C-AB68DFBE2D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1A8D42-0579-8448-8F58-9DB8C8702CEC}"/>
              </a:ext>
            </a:extLst>
          </p:cNvPr>
          <p:cNvSpPr>
            <a:spLocks noGrp="1"/>
          </p:cNvSpPr>
          <p:nvPr>
            <p:ph idx="1"/>
          </p:nvPr>
        </p:nvSpPr>
        <p:spPr>
          <a:xfrm>
            <a:off x="484095" y="1301262"/>
            <a:ext cx="10972800" cy="4337538"/>
          </a:xfrm>
        </p:spPr>
        <p:txBody>
          <a:bodyPr/>
          <a:lstStyle/>
          <a:p>
            <a:r>
              <a:rPr lang="en-US" sz="3200" dirty="0"/>
              <a:t>Background</a:t>
            </a:r>
          </a:p>
          <a:p>
            <a:r>
              <a:rPr lang="en-US" sz="3200" dirty="0"/>
              <a:t>Personas </a:t>
            </a:r>
          </a:p>
          <a:p>
            <a:r>
              <a:rPr lang="en-US" sz="3200" dirty="0"/>
              <a:t>Design Patterns</a:t>
            </a:r>
          </a:p>
          <a:p>
            <a:r>
              <a:rPr lang="en-US" sz="3200" dirty="0"/>
              <a:t>Design Guide and System</a:t>
            </a:r>
          </a:p>
          <a:p>
            <a:r>
              <a:rPr lang="en-US" sz="3200" dirty="0"/>
              <a:t>Usability Testing</a:t>
            </a:r>
          </a:p>
          <a:p>
            <a:r>
              <a:rPr lang="en-US" sz="3200" dirty="0"/>
              <a:t>Questions</a:t>
            </a:r>
          </a:p>
        </p:txBody>
      </p:sp>
      <p:sp>
        <p:nvSpPr>
          <p:cNvPr id="5" name="Slide Number Placeholder 4">
            <a:extLst>
              <a:ext uri="{FF2B5EF4-FFF2-40B4-BE49-F238E27FC236}">
                <a16:creationId xmlns:a16="http://schemas.microsoft.com/office/drawing/2014/main" id="{72A5228F-97F2-C248-A641-A77686B041FE}"/>
              </a:ext>
            </a:extLst>
          </p:cNvPr>
          <p:cNvSpPr>
            <a:spLocks noGrp="1"/>
          </p:cNvSpPr>
          <p:nvPr>
            <p:ph type="sldNum" sz="quarter" idx="10"/>
          </p:nvPr>
        </p:nvSpPr>
        <p:spPr/>
        <p:txBody>
          <a:bodyPr/>
          <a:lstStyle/>
          <a:p>
            <a:fld id="{FCC6AD18-ACFC-2143-ADAA-25F63D5967FD}" type="slidenum">
              <a:rPr lang="en-US" smtClean="0"/>
              <a:t>3</a:t>
            </a:fld>
            <a:endParaRPr lang="en-US" dirty="0"/>
          </a:p>
        </p:txBody>
      </p:sp>
    </p:spTree>
    <p:extLst>
      <p:ext uri="{BB962C8B-B14F-4D97-AF65-F5344CB8AC3E}">
        <p14:creationId xmlns:p14="http://schemas.microsoft.com/office/powerpoint/2010/main" val="910963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4BABF-BD8B-B10D-CD9E-346BE6BEEFA6}"/>
              </a:ext>
            </a:extLst>
          </p:cNvPr>
          <p:cNvSpPr>
            <a:spLocks noGrp="1"/>
          </p:cNvSpPr>
          <p:nvPr>
            <p:ph type="ctrTitle"/>
          </p:nvPr>
        </p:nvSpPr>
        <p:spPr/>
        <p:txBody>
          <a:bodyPr/>
          <a:lstStyle/>
          <a:p>
            <a:pPr algn="ctr"/>
            <a:r>
              <a:rPr lang="en-US" sz="6600" dirty="0"/>
              <a:t>Additional Personas</a:t>
            </a:r>
          </a:p>
        </p:txBody>
      </p:sp>
      <p:sp>
        <p:nvSpPr>
          <p:cNvPr id="3" name="Subtitle 2">
            <a:extLst>
              <a:ext uri="{FF2B5EF4-FFF2-40B4-BE49-F238E27FC236}">
                <a16:creationId xmlns:a16="http://schemas.microsoft.com/office/drawing/2014/main" id="{2D45BB98-BC45-9091-57D1-E7F7200D4534}"/>
              </a:ext>
            </a:extLst>
          </p:cNvPr>
          <p:cNvSpPr>
            <a:spLocks noGrp="1"/>
          </p:cNvSpPr>
          <p:nvPr>
            <p:ph type="subTitle" idx="1"/>
          </p:nvPr>
        </p:nvSpPr>
        <p:spPr/>
        <p:txBody>
          <a:bodyPr/>
          <a:lstStyle/>
          <a:p>
            <a:r>
              <a:rPr lang="en-US" dirty="0"/>
              <a:t>Background Slides</a:t>
            </a:r>
          </a:p>
        </p:txBody>
      </p:sp>
      <p:sp>
        <p:nvSpPr>
          <p:cNvPr id="4" name="Slide Number Placeholder 3">
            <a:extLst>
              <a:ext uri="{FF2B5EF4-FFF2-40B4-BE49-F238E27FC236}">
                <a16:creationId xmlns:a16="http://schemas.microsoft.com/office/drawing/2014/main" id="{7859AF25-DE09-EAA0-2CAB-07EDA5F4FE7D}"/>
              </a:ext>
            </a:extLst>
          </p:cNvPr>
          <p:cNvSpPr>
            <a:spLocks noGrp="1"/>
          </p:cNvSpPr>
          <p:nvPr>
            <p:ph type="sldNum" sz="quarter" idx="12"/>
          </p:nvPr>
        </p:nvSpPr>
        <p:spPr/>
        <p:txBody>
          <a:bodyPr/>
          <a:lstStyle/>
          <a:p>
            <a:fld id="{FCC6AD18-ACFC-2143-ADAA-25F63D5967FD}" type="slidenum">
              <a:rPr lang="en-US" smtClean="0"/>
              <a:t>30</a:t>
            </a:fld>
            <a:endParaRPr lang="en-US" dirty="0"/>
          </a:p>
        </p:txBody>
      </p:sp>
    </p:spTree>
    <p:extLst>
      <p:ext uri="{BB962C8B-B14F-4D97-AF65-F5344CB8AC3E}">
        <p14:creationId xmlns:p14="http://schemas.microsoft.com/office/powerpoint/2010/main" val="9976685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Amy: Autistic computer scientist</a:t>
            </a:r>
            <a:br>
              <a:rPr lang="en-US" dirty="0"/>
            </a:br>
            <a:endParaRPr lang="en-US" dirty="0"/>
          </a:p>
        </p:txBody>
      </p:sp>
      <p:pic>
        <p:nvPicPr>
          <p:cNvPr id="12" name="Content Placeholder 11" descr="Black woman sitting on a couch and working on her computer. She is wearing a business casual outfit.">
            <a:extLst>
              <a:ext uri="{FF2B5EF4-FFF2-40B4-BE49-F238E27FC236}">
                <a16:creationId xmlns:a16="http://schemas.microsoft.com/office/drawing/2014/main" id="{F130925B-F74B-B04E-B281-0369F8FCBFD3}"/>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330561" y="1301262"/>
            <a:ext cx="3784239" cy="4304117"/>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301262"/>
            <a:ext cx="7322617"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Sometimes people use lots of words on web site links that do not seem to make sense. I think they are metaphors, but I’m not sure.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I</a:t>
            </a:r>
            <a:r>
              <a:rPr lang="en-US" sz="2000" dirty="0"/>
              <a:t> put my mouse over items I do not understand and there is some clear text that explains what it did. I would rather they use clear text in the first place then at least I can use it.</a:t>
            </a:r>
          </a:p>
          <a:p>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Separate each instruction</a:t>
            </a:r>
          </a:p>
          <a:p>
            <a:pPr marL="285750" indent="-285750">
              <a:buFont typeface="Arial" panose="020B0604020202020204" pitchFamily="34" charset="0"/>
              <a:buChar char="•"/>
            </a:pPr>
            <a:r>
              <a:rPr lang="en-US" sz="2000" dirty="0">
                <a:solidFill>
                  <a:srgbClr val="000000"/>
                </a:solidFill>
              </a:rPr>
              <a:t>Use white spacing</a:t>
            </a:r>
          </a:p>
          <a:p>
            <a:pPr marL="285750" indent="-285750">
              <a:buFont typeface="Arial" panose="020B0604020202020204" pitchFamily="34" charset="0"/>
              <a:buChar char="•"/>
            </a:pPr>
            <a:r>
              <a:rPr lang="en-US" sz="2000" dirty="0">
                <a:solidFill>
                  <a:srgbClr val="000000"/>
                </a:solidFill>
              </a:rPr>
              <a:t>Ensure foreground content is not obscured by background</a:t>
            </a:r>
          </a:p>
          <a:p>
            <a:pPr marL="285750" indent="-285750">
              <a:buFont typeface="Arial" panose="020B0604020202020204" pitchFamily="34" charset="0"/>
              <a:buChar char="•"/>
            </a:pPr>
            <a:r>
              <a:rPr lang="en-US" sz="2000" dirty="0"/>
              <a:t>Use Literal Language</a:t>
            </a:r>
          </a:p>
          <a:p>
            <a:pPr marL="285750" indent="-285750">
              <a:buFont typeface="Arial" panose="020B0604020202020204" pitchFamily="34" charset="0"/>
              <a:buChar char="•"/>
            </a:pPr>
            <a:r>
              <a:rPr lang="en-US" sz="2000" dirty="0"/>
              <a:t>Explain Implied Content</a:t>
            </a:r>
          </a:p>
          <a:p>
            <a:pPr marL="285750" indent="-285750">
              <a:buFont typeface="Arial" panose="020B0604020202020204" pitchFamily="34" charset="0"/>
              <a:buChar char="•"/>
            </a:pPr>
            <a:endParaRPr lang="en-US" sz="2000" dirty="0">
              <a:solidFill>
                <a:srgbClr val="000000"/>
              </a:solidFill>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272E0513-76E8-8846-859E-DFA82ECE5BA5}"/>
              </a:ext>
            </a:extLst>
          </p:cNvPr>
          <p:cNvSpPr>
            <a:spLocks noGrp="1"/>
          </p:cNvSpPr>
          <p:nvPr>
            <p:ph type="sldNum" sz="quarter" idx="10"/>
          </p:nvPr>
        </p:nvSpPr>
        <p:spPr/>
        <p:txBody>
          <a:bodyPr/>
          <a:lstStyle/>
          <a:p>
            <a:fld id="{FCC6AD18-ACFC-2143-ADAA-25F63D5967FD}" type="slidenum">
              <a:rPr lang="en-US" smtClean="0"/>
              <a:t>31</a:t>
            </a:fld>
            <a:endParaRPr lang="en-US" dirty="0"/>
          </a:p>
        </p:txBody>
      </p:sp>
    </p:spTree>
    <p:extLst>
      <p:ext uri="{BB962C8B-B14F-4D97-AF65-F5344CB8AC3E}">
        <p14:creationId xmlns:p14="http://schemas.microsoft.com/office/powerpoint/2010/main" val="3387784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Yuki: A yoga teacher who has AD(H)D</a:t>
            </a:r>
          </a:p>
        </p:txBody>
      </p:sp>
      <p:pic>
        <p:nvPicPr>
          <p:cNvPr id="7" name="Content Placeholder 6" descr="Japanese woman in a t-shirt and leggings, standing in a tree pose with one leg up and her arms in the air. ">
            <a:extLst>
              <a:ext uri="{FF2B5EF4-FFF2-40B4-BE49-F238E27FC236}">
                <a16:creationId xmlns:a16="http://schemas.microsoft.com/office/drawing/2014/main" id="{41E509AC-7E4B-E74A-B28A-3E2E61EB08B4}"/>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19432" y="1301262"/>
            <a:ext cx="3156155" cy="4666372"/>
          </a:xfrm>
        </p:spPr>
      </p:pic>
      <p:sp>
        <p:nvSpPr>
          <p:cNvPr id="8" name="TextBox 7">
            <a:extLst>
              <a:ext uri="{FF2B5EF4-FFF2-40B4-BE49-F238E27FC236}">
                <a16:creationId xmlns:a16="http://schemas.microsoft.com/office/drawing/2014/main" id="{725AB4DF-2057-2C48-B120-17496103B8B8}"/>
              </a:ext>
            </a:extLst>
          </p:cNvPr>
          <p:cNvSpPr txBox="1"/>
          <p:nvPr/>
        </p:nvSpPr>
        <p:spPr>
          <a:xfrm>
            <a:off x="4166923" y="1301262"/>
            <a:ext cx="7405645" cy="4370427"/>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Break media into chunks</a:t>
            </a:r>
          </a:p>
          <a:p>
            <a:pPr marL="285750" indent="-285750">
              <a:buFont typeface="Arial" panose="020B0604020202020204" pitchFamily="34" charset="0"/>
              <a:buChar char="•"/>
            </a:pPr>
            <a:r>
              <a:rPr lang="en-US" sz="2000" dirty="0">
                <a:solidFill>
                  <a:srgbClr val="000000"/>
                </a:solidFill>
              </a:rPr>
              <a:t>Provide summary of long documents and media</a:t>
            </a:r>
          </a:p>
          <a:p>
            <a:pPr marL="285750" indent="-285750">
              <a:buFont typeface="Arial" panose="020B0604020202020204" pitchFamily="34" charset="0"/>
              <a:buChar char="•"/>
            </a:pPr>
            <a:r>
              <a:rPr lang="en-US" sz="2000" dirty="0">
                <a:solidFill>
                  <a:srgbClr val="000000"/>
                </a:solidFill>
              </a:rPr>
              <a:t>Limit interruptions</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82A40776-DECA-FF43-A357-B40862994E94}"/>
              </a:ext>
            </a:extLst>
          </p:cNvPr>
          <p:cNvSpPr>
            <a:spLocks noGrp="1"/>
          </p:cNvSpPr>
          <p:nvPr>
            <p:ph type="sldNum" sz="quarter" idx="10"/>
          </p:nvPr>
        </p:nvSpPr>
        <p:spPr/>
        <p:txBody>
          <a:bodyPr/>
          <a:lstStyle/>
          <a:p>
            <a:fld id="{FCC6AD18-ACFC-2143-ADAA-25F63D5967FD}" type="slidenum">
              <a:rPr lang="en-US" smtClean="0"/>
              <a:t>32</a:t>
            </a:fld>
            <a:endParaRPr lang="en-US" dirty="0"/>
          </a:p>
        </p:txBody>
      </p:sp>
    </p:spTree>
    <p:extLst>
      <p:ext uri="{BB962C8B-B14F-4D97-AF65-F5344CB8AC3E}">
        <p14:creationId xmlns:p14="http://schemas.microsoft.com/office/powerpoint/2010/main" val="32929247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sz="3200" dirty="0"/>
              <a:t>Tal: Student with dyslexia, impaired eye hand coordination</a:t>
            </a:r>
          </a:p>
        </p:txBody>
      </p:sp>
      <p:pic>
        <p:nvPicPr>
          <p:cNvPr id="5" name="Content Placeholder 4" descr="Caucasian student with blond hair and a black jacket sitting at a table holding a phone. ">
            <a:extLst>
              <a:ext uri="{FF2B5EF4-FFF2-40B4-BE49-F238E27FC236}">
                <a16:creationId xmlns:a16="http://schemas.microsoft.com/office/drawing/2014/main" id="{A32EC5E2-3847-9F43-B22C-AF8CDB92E035}"/>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285891" y="1226593"/>
            <a:ext cx="3797273" cy="450799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it easy to find the most important actions and information on the page</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8B3E730-2F75-C143-B174-D4C1A2DE3DD0}"/>
              </a:ext>
            </a:extLst>
          </p:cNvPr>
          <p:cNvSpPr>
            <a:spLocks noGrp="1"/>
          </p:cNvSpPr>
          <p:nvPr>
            <p:ph type="sldNum" sz="quarter" idx="10"/>
          </p:nvPr>
        </p:nvSpPr>
        <p:spPr/>
        <p:txBody>
          <a:bodyPr/>
          <a:lstStyle/>
          <a:p>
            <a:fld id="{FCC6AD18-ACFC-2143-ADAA-25F63D5967FD}" type="slidenum">
              <a:rPr lang="en-US" smtClean="0"/>
              <a:t>33</a:t>
            </a:fld>
            <a:endParaRPr lang="en-US" dirty="0"/>
          </a:p>
        </p:txBody>
      </p:sp>
    </p:spTree>
    <p:extLst>
      <p:ext uri="{BB962C8B-B14F-4D97-AF65-F5344CB8AC3E}">
        <p14:creationId xmlns:p14="http://schemas.microsoft.com/office/powerpoint/2010/main" val="1090901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Sam: Librarian who has a hemiplegia and aphasia</a:t>
            </a:r>
          </a:p>
        </p:txBody>
      </p:sp>
      <p:pic>
        <p:nvPicPr>
          <p:cNvPr id="6" name="Content Placeholder 5" descr="Caucasian man in a wheelchair at a coffee maker. He is wearing a black button down shirt and black pants.">
            <a:extLst>
              <a:ext uri="{FF2B5EF4-FFF2-40B4-BE49-F238E27FC236}">
                <a16:creationId xmlns:a16="http://schemas.microsoft.com/office/drawing/2014/main" id="{34C264D7-DE31-0448-8F2E-0B84E4E6E88B}"/>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595608" y="1301262"/>
            <a:ext cx="3179979" cy="4571023"/>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247317"/>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Long sentences are hard, too many strange words, and I get lost.</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I like simple short sentences with easy words.</a:t>
            </a:r>
          </a:p>
          <a:p>
            <a:endParaRPr lang="en-US" dirty="0">
              <a:solidFill>
                <a:srgbClr val="000000"/>
              </a:solidFill>
            </a:endParaRPr>
          </a:p>
          <a:p>
            <a:pPr algn="l"/>
            <a:r>
              <a:rPr lang="en-US" b="1" i="0" dirty="0">
                <a:solidFill>
                  <a:srgbClr val="000000"/>
                </a:solidFill>
                <a:effectLst/>
                <a:latin typeface="Arial" panose="020B0604020202020204" pitchFamily="34" charset="0"/>
              </a:rPr>
              <a:t>Select Design Patterns: </a:t>
            </a:r>
          </a:p>
          <a:p>
            <a:pPr marL="285750" indent="-285750">
              <a:buFont typeface="Arial" panose="020B0604020202020204" pitchFamily="34" charset="0"/>
              <a:buChar char="•"/>
            </a:pPr>
            <a:r>
              <a:rPr lang="en-US" dirty="0">
                <a:solidFill>
                  <a:srgbClr val="000000"/>
                </a:solidFill>
              </a:rPr>
              <a:t>Use clear words</a:t>
            </a:r>
          </a:p>
          <a:p>
            <a:pPr marL="285750" indent="-285750">
              <a:buFont typeface="Arial" panose="020B0604020202020204" pitchFamily="34" charset="0"/>
              <a:buChar char="•"/>
            </a:pPr>
            <a:r>
              <a:rPr lang="en-US" dirty="0">
                <a:solidFill>
                  <a:srgbClr val="000000"/>
                </a:solidFill>
              </a:rPr>
              <a:t>Use a simple tense and voice</a:t>
            </a:r>
          </a:p>
          <a:p>
            <a:pPr marL="285750" indent="-285750">
              <a:buFont typeface="Arial" panose="020B0604020202020204" pitchFamily="34" charset="0"/>
              <a:buChar char="•"/>
            </a:pPr>
            <a:r>
              <a:rPr lang="en-US" dirty="0">
                <a:solidFill>
                  <a:srgbClr val="000000"/>
                </a:solidFill>
              </a:rPr>
              <a:t>Avoid double negatives or nested clauses</a:t>
            </a:r>
          </a:p>
          <a:p>
            <a:pPr marL="285750" indent="-285750">
              <a:buFont typeface="Arial" panose="020B0604020202020204" pitchFamily="34" charset="0"/>
              <a:buChar char="•"/>
            </a:pPr>
            <a:r>
              <a:rPr lang="en-US" dirty="0">
                <a:solidFill>
                  <a:srgbClr val="000000"/>
                </a:solidFill>
              </a:rPr>
              <a:t>Use literal language</a:t>
            </a:r>
          </a:p>
          <a:p>
            <a:pPr marL="285750" indent="-285750">
              <a:buFont typeface="Arial" panose="020B0604020202020204" pitchFamily="34" charset="0"/>
              <a:buChar char="•"/>
            </a:pPr>
            <a:r>
              <a:rPr lang="en-US" dirty="0">
                <a:solidFill>
                  <a:srgbClr val="000000"/>
                </a:solidFill>
              </a:rPr>
              <a:t>Keep text succinct</a:t>
            </a:r>
          </a:p>
          <a:p>
            <a:pPr marL="285750" indent="-285750">
              <a:buFont typeface="Arial" panose="020B0604020202020204" pitchFamily="34" charset="0"/>
              <a:buChar char="•"/>
            </a:pPr>
            <a:r>
              <a:rPr lang="en-US" dirty="0">
                <a:solidFill>
                  <a:srgbClr val="000000"/>
                </a:solidFill>
              </a:rPr>
              <a:t>Use clear, unambiguous text formatting and punctuation</a:t>
            </a:r>
          </a:p>
          <a:p>
            <a:pPr marL="285750" indent="-285750">
              <a:buFont typeface="Arial" panose="020B0604020202020204" pitchFamily="34" charset="0"/>
              <a:buChar char="•"/>
            </a:pPr>
            <a:r>
              <a:rPr lang="en-US" dirty="0">
                <a:solidFill>
                  <a:srgbClr val="000000"/>
                </a:solidFill>
              </a:rPr>
              <a:t>Explain implied content</a:t>
            </a:r>
          </a:p>
          <a:p>
            <a:pPr marL="285750" indent="-285750">
              <a:buFont typeface="Arial" panose="020B0604020202020204" pitchFamily="34" charset="0"/>
              <a:buChar char="•"/>
            </a:pPr>
            <a:r>
              <a:rPr lang="en-US" dirty="0">
                <a:solidFill>
                  <a:srgbClr val="000000"/>
                </a:solidFill>
              </a:rPr>
              <a:t>Provide help for forms and non-standard controls</a:t>
            </a:r>
          </a:p>
          <a:p>
            <a:pPr marL="285750" indent="-285750">
              <a:buFont typeface="Arial" panose="020B0604020202020204" pitchFamily="34" charset="0"/>
              <a:buChar char="•"/>
            </a:pPr>
            <a:r>
              <a:rPr lang="en-US" dirty="0">
                <a:solidFill>
                  <a:srgbClr val="000000"/>
                </a:solidFill>
              </a:rPr>
              <a:t>Separate each instruction</a:t>
            </a:r>
          </a:p>
        </p:txBody>
      </p:sp>
      <p:sp>
        <p:nvSpPr>
          <p:cNvPr id="9" name="Slide Number Placeholder 8">
            <a:extLst>
              <a:ext uri="{FF2B5EF4-FFF2-40B4-BE49-F238E27FC236}">
                <a16:creationId xmlns:a16="http://schemas.microsoft.com/office/drawing/2014/main" id="{60633D92-1B68-B448-A8B3-864CA1D05D3A}"/>
              </a:ext>
            </a:extLst>
          </p:cNvPr>
          <p:cNvSpPr>
            <a:spLocks noGrp="1"/>
          </p:cNvSpPr>
          <p:nvPr>
            <p:ph type="sldNum" sz="quarter" idx="10"/>
          </p:nvPr>
        </p:nvSpPr>
        <p:spPr/>
        <p:txBody>
          <a:bodyPr/>
          <a:lstStyle/>
          <a:p>
            <a:fld id="{FCC6AD18-ACFC-2143-ADAA-25F63D5967FD}" type="slidenum">
              <a:rPr lang="en-US" smtClean="0"/>
              <a:t>34</a:t>
            </a:fld>
            <a:endParaRPr lang="en-US" dirty="0"/>
          </a:p>
        </p:txBody>
      </p:sp>
    </p:spTree>
    <p:extLst>
      <p:ext uri="{BB962C8B-B14F-4D97-AF65-F5344CB8AC3E}">
        <p14:creationId xmlns:p14="http://schemas.microsoft.com/office/powerpoint/2010/main" val="2631473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Maria: A user who has memory loss</a:t>
            </a:r>
          </a:p>
        </p:txBody>
      </p:sp>
      <p:pic>
        <p:nvPicPr>
          <p:cNvPr id="7" name="Content Placeholder 6" descr="Latina woman in a black shirt and black and white striped suit jacket. She is standing in an office smiling at the camera.">
            <a:extLst>
              <a:ext uri="{FF2B5EF4-FFF2-40B4-BE49-F238E27FC236}">
                <a16:creationId xmlns:a16="http://schemas.microsoft.com/office/drawing/2014/main" id="{51285A76-92A0-E04C-B7EF-BBA5FA0C1FAF}"/>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39852" y="1301262"/>
            <a:ext cx="3607957" cy="460830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563231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When there are lots of buttons or menu items I often make mistakes and press the wrong ones and end up getting frustrated and wasting time.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web sites that allow me to work through a series of instructions and edit boxes one after the other with clear buttons moving me to the next stage.</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Design Patterns:</a:t>
            </a:r>
          </a:p>
          <a:p>
            <a:pPr marL="285750" indent="-285750">
              <a:buFont typeface="Arial" panose="020B0604020202020204" pitchFamily="34" charset="0"/>
              <a:buChar char="•"/>
            </a:pPr>
            <a:r>
              <a:rPr lang="en-US" sz="2000" dirty="0">
                <a:solidFill>
                  <a:srgbClr val="000000"/>
                </a:solidFill>
              </a:rPr>
              <a:t>Make the purpose of your page clear</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each step clear</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Let users go back</a:t>
            </a:r>
          </a:p>
          <a:p>
            <a:pPr marL="285750" indent="-285750">
              <a:buFont typeface="Arial" panose="020B0604020202020204" pitchFamily="34" charset="0"/>
              <a:buChar char="•"/>
            </a:pPr>
            <a:r>
              <a:rPr lang="en-US" sz="2000" dirty="0">
                <a:solidFill>
                  <a:srgbClr val="000000"/>
                </a:solidFill>
              </a:rPr>
              <a:t>Make it easy to undo form errors</a:t>
            </a:r>
          </a:p>
          <a:p>
            <a:pPr marL="285750" indent="-285750">
              <a:buFont typeface="Arial" panose="020B0604020202020204" pitchFamily="34" charset="0"/>
              <a:buChar char="•"/>
            </a:pPr>
            <a:r>
              <a:rPr lang="en-US" sz="2000" dirty="0">
                <a:solidFill>
                  <a:srgbClr val="000000"/>
                </a:solidFill>
              </a:rPr>
              <a:t>Do not rely on users calculations or memorizing information</a:t>
            </a:r>
            <a:endParaRPr lang="en-US" sz="2000" i="0" dirty="0">
              <a:solidFill>
                <a:srgbClr val="000000"/>
              </a:solidFill>
              <a:effectLst/>
              <a:latin typeface="Arial" panose="020B0604020202020204" pitchFamily="34" charset="0"/>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1" name="Slide Number Placeholder 10">
            <a:extLst>
              <a:ext uri="{FF2B5EF4-FFF2-40B4-BE49-F238E27FC236}">
                <a16:creationId xmlns:a16="http://schemas.microsoft.com/office/drawing/2014/main" id="{919B5C43-F75C-1B48-A83F-16C3B6368F0F}"/>
              </a:ext>
            </a:extLst>
          </p:cNvPr>
          <p:cNvSpPr>
            <a:spLocks noGrp="1"/>
          </p:cNvSpPr>
          <p:nvPr>
            <p:ph type="sldNum" sz="quarter" idx="10"/>
          </p:nvPr>
        </p:nvSpPr>
        <p:spPr/>
        <p:txBody>
          <a:bodyPr/>
          <a:lstStyle/>
          <a:p>
            <a:fld id="{FCC6AD18-ACFC-2143-ADAA-25F63D5967FD}" type="slidenum">
              <a:rPr lang="en-US" smtClean="0"/>
              <a:t>35</a:t>
            </a:fld>
            <a:endParaRPr lang="en-US" dirty="0"/>
          </a:p>
        </p:txBody>
      </p:sp>
    </p:spTree>
    <p:extLst>
      <p:ext uri="{BB962C8B-B14F-4D97-AF65-F5344CB8AC3E}">
        <p14:creationId xmlns:p14="http://schemas.microsoft.com/office/powerpoint/2010/main" val="41328715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Jonathan: Therapist with dyscalculia</a:t>
            </a:r>
            <a:br>
              <a:rPr lang="en-US" dirty="0"/>
            </a:br>
            <a:br>
              <a:rPr lang="en-US" dirty="0"/>
            </a:br>
            <a:br>
              <a:rPr lang="en-US" dirty="0"/>
            </a:br>
            <a:endParaRPr lang="en-US" dirty="0"/>
          </a:p>
        </p:txBody>
      </p:sp>
      <p:pic>
        <p:nvPicPr>
          <p:cNvPr id="12" name="Content Placeholder 11" descr="Caucasian man wearing a sweatshirt and holding a model of a spinal cord.">
            <a:extLst>
              <a:ext uri="{FF2B5EF4-FFF2-40B4-BE49-F238E27FC236}">
                <a16:creationId xmlns:a16="http://schemas.microsoft.com/office/drawing/2014/main" id="{295A42D6-C6DF-0C40-B2CF-EBC31332FA42}"/>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84096" y="1250817"/>
            <a:ext cx="3787605" cy="4481564"/>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188014" cy="3785652"/>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It says there is a meeting at 15.34 UTH. Now is lunch time. Did I miss it?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line marker showing what time of day it is now, so I can see the meeting is soon.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Provide alternatives for numerical concepts</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D0ADD0E5-7881-E24C-8293-BCDDE0976D53}"/>
              </a:ext>
            </a:extLst>
          </p:cNvPr>
          <p:cNvSpPr>
            <a:spLocks noGrp="1"/>
          </p:cNvSpPr>
          <p:nvPr>
            <p:ph type="sldNum" sz="quarter" idx="10"/>
          </p:nvPr>
        </p:nvSpPr>
        <p:spPr/>
        <p:txBody>
          <a:bodyPr/>
          <a:lstStyle/>
          <a:p>
            <a:fld id="{FCC6AD18-ACFC-2143-ADAA-25F63D5967FD}" type="slidenum">
              <a:rPr lang="en-US" smtClean="0"/>
              <a:t>36</a:t>
            </a:fld>
            <a:endParaRPr lang="en-US" dirty="0"/>
          </a:p>
        </p:txBody>
      </p:sp>
    </p:spTree>
    <p:extLst>
      <p:ext uri="{BB962C8B-B14F-4D97-AF65-F5344CB8AC3E}">
        <p14:creationId xmlns:p14="http://schemas.microsoft.com/office/powerpoint/2010/main" val="39168142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George: User with down syndrome, works in market</a:t>
            </a:r>
            <a:br>
              <a:rPr lang="en-US" b="1" dirty="0"/>
            </a:br>
            <a:br>
              <a:rPr lang="en-US" dirty="0"/>
            </a:br>
            <a:br>
              <a:rPr lang="en-US" dirty="0"/>
            </a:br>
            <a:endParaRPr lang="en-US" dirty="0"/>
          </a:p>
        </p:txBody>
      </p:sp>
      <p:pic>
        <p:nvPicPr>
          <p:cNvPr id="6" name="Content Placeholder 5" descr="Caucasian man with down syndrom standing at an office kitchen. He is wearing a suit without the jacket. ">
            <a:extLst>
              <a:ext uri="{FF2B5EF4-FFF2-40B4-BE49-F238E27FC236}">
                <a16:creationId xmlns:a16="http://schemas.microsoft.com/office/drawing/2014/main" id="{E97E431A-DBF2-5B45-8F3E-7A178A8BBAB8}"/>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183274"/>
            <a:ext cx="3408822" cy="471640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322617" cy="440120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find it hard to understand and remember long and complex written instructions.</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 The instructions for scanning items are presented as a clear list of steps with pictures and easy to understand language next to them. If I get stuck I can quickly find a reminder of what to do with such ‘Easy to Understand’ content.</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Support a personalized and familiar interface</a:t>
            </a:r>
          </a:p>
          <a:p>
            <a:pPr marL="285750" indent="-285750">
              <a:buFont typeface="Arial" panose="020B0604020202020204" pitchFamily="34" charset="0"/>
              <a:buChar char="•"/>
            </a:pPr>
            <a:r>
              <a:rPr lang="en-US" sz="2000" dirty="0">
                <a:solidFill>
                  <a:srgbClr val="000000"/>
                </a:solidFill>
              </a:rPr>
              <a:t>Provide alternative content for complex information and tasks</a:t>
            </a:r>
          </a:p>
          <a:p>
            <a:pPr marL="285750" indent="-285750">
              <a:buFont typeface="Arial" panose="020B0604020202020204" pitchFamily="34" charset="0"/>
              <a:buChar char="•"/>
            </a:pPr>
            <a:r>
              <a:rPr lang="en-US" sz="2000" dirty="0">
                <a:solidFill>
                  <a:srgbClr val="000000"/>
                </a:solidFill>
              </a:rPr>
              <a:t>Enable APIs and extensions</a:t>
            </a:r>
          </a:p>
        </p:txBody>
      </p:sp>
      <p:sp>
        <p:nvSpPr>
          <p:cNvPr id="9" name="Slide Number Placeholder 8">
            <a:extLst>
              <a:ext uri="{FF2B5EF4-FFF2-40B4-BE49-F238E27FC236}">
                <a16:creationId xmlns:a16="http://schemas.microsoft.com/office/drawing/2014/main" id="{7861A7D9-0679-5243-99DD-FC2C651CD881}"/>
              </a:ext>
            </a:extLst>
          </p:cNvPr>
          <p:cNvSpPr>
            <a:spLocks noGrp="1"/>
          </p:cNvSpPr>
          <p:nvPr>
            <p:ph type="sldNum" sz="quarter" idx="10"/>
          </p:nvPr>
        </p:nvSpPr>
        <p:spPr/>
        <p:txBody>
          <a:bodyPr/>
          <a:lstStyle/>
          <a:p>
            <a:fld id="{FCC6AD18-ACFC-2143-ADAA-25F63D5967FD}" type="slidenum">
              <a:rPr lang="en-US" smtClean="0"/>
              <a:t>37</a:t>
            </a:fld>
            <a:endParaRPr lang="en-US" dirty="0"/>
          </a:p>
        </p:txBody>
      </p:sp>
    </p:spTree>
    <p:extLst>
      <p:ext uri="{BB962C8B-B14F-4D97-AF65-F5344CB8AC3E}">
        <p14:creationId xmlns:p14="http://schemas.microsoft.com/office/powerpoint/2010/main" val="994336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Background</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4</a:t>
            </a:fld>
            <a:endParaRPr lang="en-US" dirty="0"/>
          </a:p>
        </p:txBody>
      </p:sp>
    </p:spTree>
    <p:extLst>
      <p:ext uri="{BB962C8B-B14F-4D97-AF65-F5344CB8AC3E}">
        <p14:creationId xmlns:p14="http://schemas.microsoft.com/office/powerpoint/2010/main" val="1881932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Functional needs: Cognitive &amp; learning disabilities</a:t>
            </a:r>
          </a:p>
        </p:txBody>
      </p:sp>
      <p:graphicFrame>
        <p:nvGraphicFramePr>
          <p:cNvPr id="4" name="Table 4">
            <a:extLst>
              <a:ext uri="{FF2B5EF4-FFF2-40B4-BE49-F238E27FC236}">
                <a16:creationId xmlns:a16="http://schemas.microsoft.com/office/drawing/2014/main" id="{F9AD250B-558E-A84B-A571-1C51ED309911}"/>
              </a:ext>
            </a:extLst>
          </p:cNvPr>
          <p:cNvGraphicFramePr>
            <a:graphicFrameLocks noGrp="1"/>
          </p:cNvGraphicFramePr>
          <p:nvPr>
            <p:ph idx="1"/>
            <p:extLst>
              <p:ext uri="{D42A27DB-BD31-4B8C-83A1-F6EECF244321}">
                <p14:modId xmlns:p14="http://schemas.microsoft.com/office/powerpoint/2010/main" val="144310680"/>
              </p:ext>
            </p:extLst>
          </p:nvPr>
        </p:nvGraphicFramePr>
        <p:xfrm>
          <a:off x="609600" y="1525966"/>
          <a:ext cx="10972799" cy="3931920"/>
        </p:xfrm>
        <a:graphic>
          <a:graphicData uri="http://schemas.openxmlformats.org/drawingml/2006/table">
            <a:tbl>
              <a:tblPr firstRow="1" bandRow="1">
                <a:tableStyleId>{5C22544A-7EE6-4342-B048-85BDC9FD1C3A}</a:tableStyleId>
              </a:tblPr>
              <a:tblGrid>
                <a:gridCol w="4027070">
                  <a:extLst>
                    <a:ext uri="{9D8B030D-6E8A-4147-A177-3AD203B41FA5}">
                      <a16:colId xmlns:a16="http://schemas.microsoft.com/office/drawing/2014/main" val="3861892456"/>
                    </a:ext>
                  </a:extLst>
                </a:gridCol>
                <a:gridCol w="6945729">
                  <a:extLst>
                    <a:ext uri="{9D8B030D-6E8A-4147-A177-3AD203B41FA5}">
                      <a16:colId xmlns:a16="http://schemas.microsoft.com/office/drawing/2014/main" val="884105298"/>
                    </a:ext>
                  </a:extLst>
                </a:gridCol>
              </a:tblGrid>
              <a:tr h="383907">
                <a:tc>
                  <a:txBody>
                    <a:bodyPr/>
                    <a:lstStyle/>
                    <a:p>
                      <a:r>
                        <a:rPr lang="en-US" sz="2400" dirty="0"/>
                        <a:t>Functional need </a:t>
                      </a:r>
                    </a:p>
                    <a:p>
                      <a:r>
                        <a:rPr lang="en-US" sz="2400" dirty="0"/>
                        <a:t>    (Use with limited…)</a:t>
                      </a:r>
                    </a:p>
                  </a:txBody>
                  <a:tcPr/>
                </a:tc>
                <a:tc>
                  <a:txBody>
                    <a:bodyPr/>
                    <a:lstStyle/>
                    <a:p>
                      <a:r>
                        <a:rPr lang="en-US" sz="2400" dirty="0"/>
                        <a:t>Example disabilities with these needs</a:t>
                      </a:r>
                    </a:p>
                  </a:txBody>
                  <a:tcPr/>
                </a:tc>
                <a:extLst>
                  <a:ext uri="{0D108BD9-81ED-4DB2-BD59-A6C34878D82A}">
                    <a16:rowId xmlns:a16="http://schemas.microsoft.com/office/drawing/2014/main" val="2734228263"/>
                  </a:ext>
                </a:extLst>
              </a:tr>
              <a:tr h="383907">
                <a:tc>
                  <a:txBody>
                    <a:bodyPr/>
                    <a:lstStyle/>
                    <a:p>
                      <a:r>
                        <a:rPr lang="en-US" sz="2400" dirty="0"/>
                        <a:t>Attention</a:t>
                      </a:r>
                    </a:p>
                  </a:txBody>
                  <a:tcPr/>
                </a:tc>
                <a:tc>
                  <a:txBody>
                    <a:bodyPr/>
                    <a:lstStyle/>
                    <a:p>
                      <a:r>
                        <a:rPr lang="en-US" sz="2400" dirty="0"/>
                        <a:t>Attention Deficit (Hyperactivity) Disorder</a:t>
                      </a:r>
                    </a:p>
                  </a:txBody>
                  <a:tcPr/>
                </a:tc>
                <a:extLst>
                  <a:ext uri="{0D108BD9-81ED-4DB2-BD59-A6C34878D82A}">
                    <a16:rowId xmlns:a16="http://schemas.microsoft.com/office/drawing/2014/main" val="3437161184"/>
                  </a:ext>
                </a:extLst>
              </a:tr>
              <a:tr h="383907">
                <a:tc>
                  <a:txBody>
                    <a:bodyPr/>
                    <a:lstStyle/>
                    <a:p>
                      <a:r>
                        <a:rPr lang="en-US" sz="2400" dirty="0"/>
                        <a:t>Language and Literacy</a:t>
                      </a:r>
                    </a:p>
                  </a:txBody>
                  <a:tcPr/>
                </a:tc>
                <a:tc>
                  <a:txBody>
                    <a:bodyPr/>
                    <a:lstStyle/>
                    <a:p>
                      <a:r>
                        <a:rPr lang="en-US" sz="2400" dirty="0"/>
                        <a:t>Aphasia, Dyscalculia</a:t>
                      </a:r>
                    </a:p>
                  </a:txBody>
                  <a:tcPr/>
                </a:tc>
                <a:extLst>
                  <a:ext uri="{0D108BD9-81ED-4DB2-BD59-A6C34878D82A}">
                    <a16:rowId xmlns:a16="http://schemas.microsoft.com/office/drawing/2014/main" val="843411080"/>
                  </a:ext>
                </a:extLst>
              </a:tr>
              <a:tr h="383907">
                <a:tc>
                  <a:txBody>
                    <a:bodyPr/>
                    <a:lstStyle/>
                    <a:p>
                      <a:r>
                        <a:rPr lang="en-US" sz="2400" dirty="0"/>
                        <a:t>Learning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Brain Injury, Dyslexia</a:t>
                      </a:r>
                    </a:p>
                  </a:txBody>
                  <a:tcPr/>
                </a:tc>
                <a:extLst>
                  <a:ext uri="{0D108BD9-81ED-4DB2-BD59-A6C34878D82A}">
                    <a16:rowId xmlns:a16="http://schemas.microsoft.com/office/drawing/2014/main" val="1419016654"/>
                  </a:ext>
                </a:extLst>
              </a:tr>
              <a:tr h="392520">
                <a:tc>
                  <a:txBody>
                    <a:bodyPr/>
                    <a:lstStyle/>
                    <a:p>
                      <a:r>
                        <a:rPr lang="en-US" sz="2400" dirty="0"/>
                        <a:t>Memory</a:t>
                      </a:r>
                    </a:p>
                  </a:txBody>
                  <a:tcPr/>
                </a:tc>
                <a:tc>
                  <a:txBody>
                    <a:bodyPr/>
                    <a:lstStyle/>
                    <a:p>
                      <a:r>
                        <a:rPr lang="en-US" sz="2400" dirty="0"/>
                        <a:t>Age Related Forgetfulness, Mild Cognitive Impairment </a:t>
                      </a:r>
                    </a:p>
                  </a:txBody>
                  <a:tcPr/>
                </a:tc>
                <a:extLst>
                  <a:ext uri="{0D108BD9-81ED-4DB2-BD59-A6C34878D82A}">
                    <a16:rowId xmlns:a16="http://schemas.microsoft.com/office/drawing/2014/main" val="2337492031"/>
                  </a:ext>
                </a:extLst>
              </a:tr>
              <a:tr h="383907">
                <a:tc>
                  <a:txBody>
                    <a:bodyPr/>
                    <a:lstStyle/>
                    <a:p>
                      <a:r>
                        <a:rPr lang="en-US" sz="2400" dirty="0"/>
                        <a:t>Executive</a:t>
                      </a:r>
                    </a:p>
                  </a:txBody>
                  <a:tcPr/>
                </a:tc>
                <a:tc>
                  <a:txBody>
                    <a:bodyPr/>
                    <a:lstStyle/>
                    <a:p>
                      <a:r>
                        <a:rPr lang="en-US" sz="2400" dirty="0"/>
                        <a:t>Brain Injury, Autism</a:t>
                      </a:r>
                    </a:p>
                  </a:txBody>
                  <a:tcPr/>
                </a:tc>
                <a:extLst>
                  <a:ext uri="{0D108BD9-81ED-4DB2-BD59-A6C34878D82A}">
                    <a16:rowId xmlns:a16="http://schemas.microsoft.com/office/drawing/2014/main" val="1325340646"/>
                  </a:ext>
                </a:extLst>
              </a:tr>
              <a:tr h="383907">
                <a:tc>
                  <a:txBody>
                    <a:bodyPr/>
                    <a:lstStyle/>
                    <a:p>
                      <a:r>
                        <a:rPr lang="en-US" sz="2400" dirty="0"/>
                        <a:t>Mental Health</a:t>
                      </a:r>
                    </a:p>
                  </a:txBody>
                  <a:tcPr/>
                </a:tc>
                <a:tc>
                  <a:txBody>
                    <a:bodyPr/>
                    <a:lstStyle/>
                    <a:p>
                      <a:r>
                        <a:rPr lang="en-US" sz="2400" dirty="0"/>
                        <a:t>Anxiety, Post Traumatic Stress Disorder</a:t>
                      </a:r>
                    </a:p>
                  </a:txBody>
                  <a:tcPr/>
                </a:tc>
                <a:extLst>
                  <a:ext uri="{0D108BD9-81ED-4DB2-BD59-A6C34878D82A}">
                    <a16:rowId xmlns:a16="http://schemas.microsoft.com/office/drawing/2014/main" val="33793959"/>
                  </a:ext>
                </a:extLst>
              </a:tr>
            </a:tbl>
          </a:graphicData>
        </a:graphic>
      </p:graphicFrame>
      <p:sp>
        <p:nvSpPr>
          <p:cNvPr id="6" name="TextBox 5">
            <a:extLst>
              <a:ext uri="{FF2B5EF4-FFF2-40B4-BE49-F238E27FC236}">
                <a16:creationId xmlns:a16="http://schemas.microsoft.com/office/drawing/2014/main" id="{2174F7BB-843A-9048-8DAC-4619FA2091E4}"/>
              </a:ext>
            </a:extLst>
          </p:cNvPr>
          <p:cNvSpPr txBox="1"/>
          <p:nvPr/>
        </p:nvSpPr>
        <p:spPr>
          <a:xfrm>
            <a:off x="5604389" y="6348902"/>
            <a:ext cx="3760838" cy="400110"/>
          </a:xfrm>
          <a:prstGeom prst="rect">
            <a:avLst/>
          </a:prstGeom>
          <a:noFill/>
        </p:spPr>
        <p:txBody>
          <a:bodyPr wrap="square" rtlCol="0">
            <a:spAutoFit/>
          </a:bodyPr>
          <a:lstStyle/>
          <a:p>
            <a:r>
              <a:rPr lang="en-US" sz="2000" dirty="0"/>
              <a:t>Link: </a:t>
            </a:r>
            <a:r>
              <a:rPr lang="en-US" sz="2000" dirty="0">
                <a:hlinkClick r:id="rId3"/>
              </a:rPr>
              <a:t>DRAFT Functional Needs </a:t>
            </a:r>
            <a:endParaRPr lang="en-US" sz="2000" dirty="0"/>
          </a:p>
        </p:txBody>
      </p:sp>
      <p:sp>
        <p:nvSpPr>
          <p:cNvPr id="7" name="Slide Number Placeholder 6">
            <a:extLst>
              <a:ext uri="{FF2B5EF4-FFF2-40B4-BE49-F238E27FC236}">
                <a16:creationId xmlns:a16="http://schemas.microsoft.com/office/drawing/2014/main" id="{CF34DF4C-12A7-C34C-9650-7BF755E58060}"/>
              </a:ext>
            </a:extLst>
          </p:cNvPr>
          <p:cNvSpPr>
            <a:spLocks noGrp="1"/>
          </p:cNvSpPr>
          <p:nvPr>
            <p:ph type="sldNum" sz="quarter" idx="10"/>
          </p:nvPr>
        </p:nvSpPr>
        <p:spPr/>
        <p:txBody>
          <a:bodyPr/>
          <a:lstStyle/>
          <a:p>
            <a:fld id="{FCC6AD18-ACFC-2143-ADAA-25F63D5967FD}" type="slidenum">
              <a:rPr lang="en-US" smtClean="0"/>
              <a:t>5</a:t>
            </a:fld>
            <a:endParaRPr lang="en-US" dirty="0"/>
          </a:p>
        </p:txBody>
      </p:sp>
    </p:spTree>
    <p:extLst>
      <p:ext uri="{BB962C8B-B14F-4D97-AF65-F5344CB8AC3E}">
        <p14:creationId xmlns:p14="http://schemas.microsoft.com/office/powerpoint/2010/main" val="162686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Related situational or temporary disabilities</a:t>
            </a:r>
          </a:p>
        </p:txBody>
      </p:sp>
      <p:sp>
        <p:nvSpPr>
          <p:cNvPr id="6" name="Content Placeholder 5">
            <a:extLst>
              <a:ext uri="{FF2B5EF4-FFF2-40B4-BE49-F238E27FC236}">
                <a16:creationId xmlns:a16="http://schemas.microsoft.com/office/drawing/2014/main" id="{54D1E14A-4703-C34E-81FD-20AEEC855ED9}"/>
              </a:ext>
            </a:extLst>
          </p:cNvPr>
          <p:cNvSpPr>
            <a:spLocks noGrp="1"/>
          </p:cNvSpPr>
          <p:nvPr>
            <p:ph idx="1"/>
          </p:nvPr>
        </p:nvSpPr>
        <p:spPr>
          <a:xfrm>
            <a:off x="484094" y="1461032"/>
            <a:ext cx="4604099" cy="4202349"/>
          </a:xfrm>
        </p:spPr>
        <p:txBody>
          <a:bodyPr/>
          <a:lstStyle/>
          <a:p>
            <a:pPr>
              <a:buFont typeface="Arial" panose="020B0604020202020204" pitchFamily="34" charset="0"/>
              <a:buChar char="•"/>
            </a:pPr>
            <a:r>
              <a:rPr lang="en-US" dirty="0"/>
              <a:t>Fatigue</a:t>
            </a:r>
          </a:p>
          <a:p>
            <a:pPr>
              <a:buFont typeface="Arial" panose="020B0604020202020204" pitchFamily="34" charset="0"/>
              <a:buChar char="•"/>
            </a:pPr>
            <a:r>
              <a:rPr lang="en-US" dirty="0"/>
              <a:t>Stress</a:t>
            </a:r>
          </a:p>
          <a:p>
            <a:pPr>
              <a:buFont typeface="Arial" panose="020B0604020202020204" pitchFamily="34" charset="0"/>
              <a:buChar char="•"/>
            </a:pPr>
            <a:r>
              <a:rPr lang="en-US" dirty="0"/>
              <a:t>Distraction</a:t>
            </a:r>
          </a:p>
          <a:p>
            <a:pPr>
              <a:buFont typeface="Arial" panose="020B0604020202020204" pitchFamily="34" charset="0"/>
              <a:buChar char="•"/>
            </a:pPr>
            <a:r>
              <a:rPr lang="en-US" dirty="0"/>
              <a:t>Using foreign languages or measurements</a:t>
            </a:r>
          </a:p>
          <a:p>
            <a:endParaRPr lang="en-US" dirty="0"/>
          </a:p>
        </p:txBody>
      </p:sp>
      <p:pic>
        <p:nvPicPr>
          <p:cNvPr id="4" name="Picture 3" descr="Woman at a desk, looking at her computer with her head in her hands.">
            <a:extLst>
              <a:ext uri="{FF2B5EF4-FFF2-40B4-BE49-F238E27FC236}">
                <a16:creationId xmlns:a16="http://schemas.microsoft.com/office/drawing/2014/main" id="{DF8438B9-C446-03BC-31DF-D0B1597F26F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088193" y="1461032"/>
            <a:ext cx="6611437" cy="4407624"/>
          </a:xfrm>
          <a:prstGeom prst="rect">
            <a:avLst/>
          </a:prstGeom>
        </p:spPr>
      </p:pic>
      <p:sp>
        <p:nvSpPr>
          <p:cNvPr id="10" name="Slide Number Placeholder 9">
            <a:extLst>
              <a:ext uri="{FF2B5EF4-FFF2-40B4-BE49-F238E27FC236}">
                <a16:creationId xmlns:a16="http://schemas.microsoft.com/office/drawing/2014/main" id="{953E18C1-EEC7-8948-A2B3-2FB72EE24FD8}"/>
              </a:ext>
            </a:extLst>
          </p:cNvPr>
          <p:cNvSpPr>
            <a:spLocks noGrp="1"/>
          </p:cNvSpPr>
          <p:nvPr>
            <p:ph type="sldNum" sz="quarter" idx="10"/>
          </p:nvPr>
        </p:nvSpPr>
        <p:spPr/>
        <p:txBody>
          <a:bodyPr/>
          <a:lstStyle/>
          <a:p>
            <a:fld id="{FCC6AD18-ACFC-2143-ADAA-25F63D5967FD}" type="slidenum">
              <a:rPr lang="en-US" smtClean="0"/>
              <a:t>6</a:t>
            </a:fld>
            <a:endParaRPr lang="en-US" dirty="0"/>
          </a:p>
        </p:txBody>
      </p:sp>
    </p:spTree>
    <p:extLst>
      <p:ext uri="{BB962C8B-B14F-4D97-AF65-F5344CB8AC3E}">
        <p14:creationId xmlns:p14="http://schemas.microsoft.com/office/powerpoint/2010/main" val="250810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a:xfrm>
            <a:off x="492370" y="509098"/>
            <a:ext cx="10972800" cy="1129202"/>
          </a:xfrm>
        </p:spPr>
        <p:txBody>
          <a:bodyPr/>
          <a:lstStyle/>
          <a:p>
            <a:r>
              <a:rPr lang="en-US" dirty="0"/>
              <a:t>Making content usable for people with cognitive &amp; learning disabilities</a:t>
            </a:r>
            <a:br>
              <a:rPr lang="en-US" dirty="0"/>
            </a:br>
            <a:endParaRPr lang="en-US" dirty="0"/>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930400"/>
            <a:ext cx="4371730" cy="4013200"/>
          </a:xfrm>
        </p:spPr>
        <p:txBody>
          <a:bodyPr/>
          <a:lstStyle/>
          <a:p>
            <a:pPr marL="0" indent="0">
              <a:buNone/>
            </a:pPr>
            <a:r>
              <a:rPr lang="en-US" sz="2000" dirty="0">
                <a:solidFill>
                  <a:srgbClr val="EF5936"/>
                </a:solidFill>
                <a:hlinkClick r:id="rId3"/>
              </a:rPr>
              <a:t>Document link</a:t>
            </a:r>
            <a:endParaRPr lang="en-US" sz="2000" dirty="0">
              <a:solidFill>
                <a:srgbClr val="EF5936"/>
              </a:solidFill>
            </a:endParaRPr>
          </a:p>
          <a:p>
            <a:pPr marL="0" indent="0">
              <a:buNone/>
            </a:pPr>
            <a:r>
              <a:rPr lang="en-US" sz="2000" dirty="0"/>
              <a:t>https://www.w3.org/TR/coga-usable</a:t>
            </a:r>
          </a:p>
          <a:p>
            <a:pPr marL="0" indent="0">
              <a:spcBef>
                <a:spcPts val="2424"/>
              </a:spcBef>
              <a:buNone/>
            </a:pPr>
            <a:r>
              <a:rPr lang="en-US" sz="2000" dirty="0">
                <a:solidFill>
                  <a:srgbClr val="EF5936"/>
                </a:solidFill>
                <a:hlinkClick r:id="rId4"/>
              </a:rPr>
              <a:t>Web link </a:t>
            </a:r>
            <a:r>
              <a:rPr lang="en-US" sz="2000" dirty="0"/>
              <a:t>https://www.w3.org/WAI/WCAG2/supplemental/#-cognitive-accessibility-guidance</a:t>
            </a:r>
            <a:endParaRPr lang="en-US" dirty="0"/>
          </a:p>
        </p:txBody>
      </p:sp>
      <p:pic>
        <p:nvPicPr>
          <p:cNvPr id="6" name="Picture 5" descr="Web version of Cognitive Accessibility Guidance. Expandable sections allow you to explore objectives and design patterns.">
            <a:extLst>
              <a:ext uri="{FF2B5EF4-FFF2-40B4-BE49-F238E27FC236}">
                <a16:creationId xmlns:a16="http://schemas.microsoft.com/office/drawing/2014/main" id="{65B52FB3-5214-92FC-DF08-DB7B07E5631A}"/>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5074045" y="1638300"/>
            <a:ext cx="6914755" cy="4710602"/>
          </a:xfrm>
          <a:prstGeom prst="rect">
            <a:avLst/>
          </a:prstGeom>
          <a:ln>
            <a:solidFill>
              <a:schemeClr val="tx1"/>
            </a:solidFill>
          </a:ln>
        </p:spPr>
      </p:pic>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7</a:t>
            </a:fld>
            <a:endParaRPr lang="en-US" dirty="0"/>
          </a:p>
        </p:txBody>
      </p:sp>
    </p:spTree>
    <p:extLst>
      <p:ext uri="{BB962C8B-B14F-4D97-AF65-F5344CB8AC3E}">
        <p14:creationId xmlns:p14="http://schemas.microsoft.com/office/powerpoint/2010/main" val="363158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p:txBody>
          <a:bodyPr/>
          <a:lstStyle/>
          <a:p>
            <a:pPr marL="0" indent="0">
              <a:buNone/>
            </a:pPr>
            <a:r>
              <a:rPr lang="en-US" dirty="0"/>
              <a:t>Objectives</a:t>
            </a:r>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294424"/>
            <a:ext cx="10972800" cy="4642338"/>
          </a:xfrm>
        </p:spPr>
        <p:txBody>
          <a:bodyPr/>
          <a:lstStyle/>
          <a:p>
            <a:pPr marL="571500" indent="-514350">
              <a:spcBef>
                <a:spcPts val="1272"/>
              </a:spcBef>
              <a:buFont typeface="+mj-lt"/>
              <a:buAutoNum type="arabicPeriod"/>
            </a:pPr>
            <a:r>
              <a:rPr lang="en-US" dirty="0"/>
              <a:t>Help users understand what things are and how to use them</a:t>
            </a:r>
          </a:p>
          <a:p>
            <a:pPr marL="571500" indent="-514350">
              <a:spcBef>
                <a:spcPts val="1272"/>
              </a:spcBef>
              <a:buFont typeface="+mj-lt"/>
              <a:buAutoNum type="arabicPeriod"/>
            </a:pPr>
            <a:r>
              <a:rPr lang="en-US" dirty="0"/>
              <a:t>Help users find what they need</a:t>
            </a:r>
          </a:p>
          <a:p>
            <a:pPr marL="571500" indent="-514350">
              <a:spcBef>
                <a:spcPts val="1272"/>
              </a:spcBef>
              <a:buFont typeface="+mj-lt"/>
              <a:buAutoNum type="arabicPeriod"/>
            </a:pPr>
            <a:r>
              <a:rPr lang="en-US" dirty="0"/>
              <a:t>Use clear and understandable content</a:t>
            </a:r>
          </a:p>
          <a:p>
            <a:pPr marL="571500" indent="-514350">
              <a:spcBef>
                <a:spcPts val="1272"/>
              </a:spcBef>
              <a:buFont typeface="+mj-lt"/>
              <a:buAutoNum type="arabicPeriod"/>
            </a:pPr>
            <a:r>
              <a:rPr lang="en-US" dirty="0"/>
              <a:t>Help users avoid mistakes and know how to correct them</a:t>
            </a:r>
          </a:p>
          <a:p>
            <a:pPr marL="571500" indent="-514350">
              <a:spcBef>
                <a:spcPts val="1272"/>
              </a:spcBef>
              <a:buFont typeface="+mj-lt"/>
              <a:buAutoNum type="arabicPeriod"/>
            </a:pPr>
            <a:r>
              <a:rPr lang="en-US" dirty="0"/>
              <a:t>Help users focus</a:t>
            </a:r>
          </a:p>
          <a:p>
            <a:pPr marL="571500" indent="-514350">
              <a:spcBef>
                <a:spcPts val="1272"/>
              </a:spcBef>
              <a:buFont typeface="+mj-lt"/>
              <a:buAutoNum type="arabicPeriod"/>
            </a:pPr>
            <a:r>
              <a:rPr lang="en-US" dirty="0"/>
              <a:t>Ensure processes do not rely on memory</a:t>
            </a:r>
          </a:p>
          <a:p>
            <a:pPr marL="571500" indent="-514350">
              <a:spcBef>
                <a:spcPts val="1272"/>
              </a:spcBef>
              <a:buFont typeface="+mj-lt"/>
              <a:buAutoNum type="arabicPeriod"/>
            </a:pPr>
            <a:r>
              <a:rPr lang="en-US" dirty="0"/>
              <a:t>Provide help and support</a:t>
            </a:r>
          </a:p>
          <a:p>
            <a:pPr marL="571500" indent="-514350">
              <a:spcBef>
                <a:spcPts val="1272"/>
              </a:spcBef>
              <a:spcAft>
                <a:spcPts val="1200"/>
              </a:spcAft>
              <a:buFont typeface="+mj-lt"/>
              <a:buAutoNum type="arabicPeriod"/>
            </a:pPr>
            <a:r>
              <a:rPr lang="en-US" dirty="0"/>
              <a:t>Support adaptation and personalization</a:t>
            </a:r>
          </a:p>
        </p:txBody>
      </p:sp>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8</a:t>
            </a:fld>
            <a:endParaRPr lang="en-US" dirty="0"/>
          </a:p>
        </p:txBody>
      </p:sp>
    </p:spTree>
    <p:extLst>
      <p:ext uri="{BB962C8B-B14F-4D97-AF65-F5344CB8AC3E}">
        <p14:creationId xmlns:p14="http://schemas.microsoft.com/office/powerpoint/2010/main" val="128041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Personas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9</a:t>
            </a:fld>
            <a:endParaRPr lang="en-US" dirty="0"/>
          </a:p>
        </p:txBody>
      </p:sp>
    </p:spTree>
    <p:extLst>
      <p:ext uri="{BB962C8B-B14F-4D97-AF65-F5344CB8AC3E}">
        <p14:creationId xmlns:p14="http://schemas.microsoft.com/office/powerpoint/2010/main" val="1448885606"/>
      </p:ext>
    </p:extLst>
  </p:cSld>
  <p:clrMapOvr>
    <a:masterClrMapping/>
  </p:clrMapOvr>
</p:sld>
</file>

<file path=ppt/theme/theme1.xml><?xml version="1.0" encoding="utf-8"?>
<a:theme xmlns:a="http://schemas.openxmlformats.org/drawingml/2006/main" name="RB_LO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B_LOC" id="{C46B53B6-3743-084F-BF4D-D51362C95B09}" vid="{3F19F2DA-713C-B84C-86AD-A3492F6D9A30}"/>
    </a:ext>
  </a:extLst>
</a:theme>
</file>

<file path=ppt/theme/theme2.xml><?xml version="1.0" encoding="utf-8"?>
<a:theme xmlns:a="http://schemas.openxmlformats.org/drawingml/2006/main" name="Default Design">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xd theme">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uxd theme" id="{98CF6B40-184E-0A4D-9210-715DA4889DE5}" vid="{E78330F9-4DD3-AD46-8634-F40EC92FBCA4}"/>
    </a:ext>
  </a:ext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RB_LOC</Template>
  <TotalTime>9867</TotalTime>
  <Words>2106</Words>
  <Application>Microsoft Macintosh PowerPoint</Application>
  <PresentationFormat>Widescreen</PresentationFormat>
  <Paragraphs>346</Paragraphs>
  <Slides>37</Slides>
  <Notes>28</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37</vt:i4>
      </vt:variant>
    </vt:vector>
  </HeadingPairs>
  <TitlesOfParts>
    <vt:vector size="48" baseType="lpstr">
      <vt:lpstr>Arial</vt:lpstr>
      <vt:lpstr>Calibri</vt:lpstr>
      <vt:lpstr>Calibri Light</vt:lpstr>
      <vt:lpstr>Palatino</vt:lpstr>
      <vt:lpstr>Wingdings</vt:lpstr>
      <vt:lpstr>RB_LOC</vt:lpstr>
      <vt:lpstr>Default Design</vt:lpstr>
      <vt:lpstr>1_Custom Design</vt:lpstr>
      <vt:lpstr>uxd theme</vt:lpstr>
      <vt:lpstr>2_Custom Design</vt:lpstr>
      <vt:lpstr>3_Custom Design</vt:lpstr>
      <vt:lpstr>Designing for People with Cognitive Disabilities (and Everyone Else)</vt:lpstr>
      <vt:lpstr>Goals of this talk</vt:lpstr>
      <vt:lpstr>Agenda</vt:lpstr>
      <vt:lpstr>Background</vt:lpstr>
      <vt:lpstr>Functional needs: Cognitive &amp; learning disabilities</vt:lpstr>
      <vt:lpstr>Related situational or temporary disabilities</vt:lpstr>
      <vt:lpstr>Making content usable for people with cognitive &amp; learning disabilities </vt:lpstr>
      <vt:lpstr>Objectives</vt:lpstr>
      <vt:lpstr>Personas</vt:lpstr>
      <vt:lpstr>Alison: Aging user with mild cognitive impairment </vt:lpstr>
      <vt:lpstr>Kwame: A traumatic brain injury survivor    </vt:lpstr>
      <vt:lpstr>Gopal: Retired lawyer with dementia  </vt:lpstr>
      <vt:lpstr>Design Patterns</vt:lpstr>
      <vt:lpstr>Explain implied content</vt:lpstr>
      <vt:lpstr>Before a user performs a task consisting of multiple steps, ensure they have an estimate of the amount of effort required to complete the task:</vt:lpstr>
      <vt:lpstr>Example: Federal student aid</vt:lpstr>
      <vt:lpstr>Clearly state the results and disadvantages of actions, options, and selections   </vt:lpstr>
      <vt:lpstr>Examples from an airline</vt:lpstr>
      <vt:lpstr>Provide alternatives for numbers / numerical concepts.</vt:lpstr>
      <vt:lpstr>How warm or cold is 272 Kelvin?</vt:lpstr>
      <vt:lpstr>Provide a login that does not rely on memory or other cognitive skills</vt:lpstr>
      <vt:lpstr>Break media into chunks </vt:lpstr>
      <vt:lpstr>Example: Yoga video</vt:lpstr>
      <vt:lpstr>Support a personalized and familiar interface </vt:lpstr>
      <vt:lpstr>Design Guide &amp; System</vt:lpstr>
      <vt:lpstr>Use design guides &amp; systems to create consistency </vt:lpstr>
      <vt:lpstr>Plain language / clear language</vt:lpstr>
      <vt:lpstr>Questions?</vt:lpstr>
      <vt:lpstr>Next steps</vt:lpstr>
      <vt:lpstr>Additional Personas</vt:lpstr>
      <vt:lpstr>Amy: Autistic computer scientist </vt:lpstr>
      <vt:lpstr>Yuki: A yoga teacher who has AD(H)D</vt:lpstr>
      <vt:lpstr>Tal: Student with dyslexia, impaired eye hand coordination</vt:lpstr>
      <vt:lpstr>Sam: Librarian who has a hemiplegia and aphasia</vt:lpstr>
      <vt:lpstr>Maria: A user who has memory loss</vt:lpstr>
      <vt:lpstr>Jonathan: Therapist with dyscalculia   </vt:lpstr>
      <vt:lpstr>George: User with down syndrome, works in market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107</cp:revision>
  <dcterms:created xsi:type="dcterms:W3CDTF">2021-09-23T01:24:06Z</dcterms:created>
  <dcterms:modified xsi:type="dcterms:W3CDTF">2022-08-23T19:12:54Z</dcterms:modified>
</cp:coreProperties>
</file>

<file path=docProps/thumbnail.jpeg>
</file>